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7" r:id="rId2"/>
    <p:sldId id="323" r:id="rId3"/>
    <p:sldId id="326" r:id="rId4"/>
    <p:sldId id="329" r:id="rId5"/>
    <p:sldId id="330" r:id="rId6"/>
    <p:sldId id="331" r:id="rId7"/>
    <p:sldId id="324" r:id="rId8"/>
    <p:sldId id="332" r:id="rId9"/>
    <p:sldId id="325" r:id="rId10"/>
    <p:sldId id="333" r:id="rId11"/>
    <p:sldId id="334" r:id="rId12"/>
    <p:sldId id="335" r:id="rId13"/>
    <p:sldId id="336" r:id="rId14"/>
    <p:sldId id="337" r:id="rId15"/>
    <p:sldId id="350" r:id="rId16"/>
    <p:sldId id="349" r:id="rId17"/>
    <p:sldId id="342" r:id="rId18"/>
    <p:sldId id="343" r:id="rId19"/>
    <p:sldId id="344" r:id="rId20"/>
    <p:sldId id="345" r:id="rId21"/>
    <p:sldId id="340" r:id="rId22"/>
    <p:sldId id="341" r:id="rId23"/>
    <p:sldId id="346" r:id="rId24"/>
    <p:sldId id="347" r:id="rId25"/>
    <p:sldId id="348" r:id="rId26"/>
    <p:sldId id="339" r:id="rId27"/>
    <p:sldId id="321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48E"/>
    <a:srgbClr val="000080"/>
    <a:srgbClr val="800002"/>
    <a:srgbClr val="BF0028"/>
    <a:srgbClr val="00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6"/>
    <p:restoredTop sz="87750"/>
  </p:normalViewPr>
  <p:slideViewPr>
    <p:cSldViewPr snapToGrid="0">
      <p:cViewPr>
        <p:scale>
          <a:sx n="33" d="100"/>
          <a:sy n="33" d="100"/>
        </p:scale>
        <p:origin x="2992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EF80-68B3-8B40-A679-667B627AC26E}" type="datetimeFigureOut">
              <a:t>20.11.24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FB33-BF46-8E48-98B0-D21F687218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Folgenden</a:t>
            </a:r>
            <a:r>
              <a:rPr lang="en-US" dirty="0"/>
              <a:t> </a:t>
            </a:r>
            <a:r>
              <a:rPr lang="en-US" dirty="0" err="1"/>
              <a:t>möchte</a:t>
            </a:r>
            <a:r>
              <a:rPr lang="en-US" dirty="0"/>
              <a:t> ich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Therapieansätze</a:t>
            </a:r>
            <a:r>
              <a:rPr lang="en-US" dirty="0"/>
              <a:t> </a:t>
            </a:r>
            <a:r>
              <a:rPr lang="en-US" dirty="0" err="1"/>
              <a:t>genauer</a:t>
            </a:r>
            <a:r>
              <a:rPr lang="en-US" dirty="0"/>
              <a:t> </a:t>
            </a:r>
            <a:r>
              <a:rPr lang="en-US" dirty="0" err="1"/>
              <a:t>erläutern</a:t>
            </a:r>
            <a:r>
              <a:rPr lang="en-US" dirty="0"/>
              <a:t> und </a:t>
            </a:r>
            <a:r>
              <a:rPr lang="en-US" dirty="0" err="1"/>
              <a:t>aufzeigen</a:t>
            </a:r>
            <a:r>
              <a:rPr lang="en-US" dirty="0"/>
              <a:t>, wo </a:t>
            </a:r>
            <a:r>
              <a:rPr lang="en-US" dirty="0" err="1"/>
              <a:t>vielleicht</a:t>
            </a:r>
            <a:r>
              <a:rPr lang="en-US" dirty="0"/>
              <a:t> der Trend in Zukunft </a:t>
            </a:r>
            <a:r>
              <a:rPr lang="en-US" dirty="0" err="1"/>
              <a:t>hingehen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.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 Sie in den </a:t>
            </a:r>
            <a:r>
              <a:rPr lang="en-US" dirty="0" err="1"/>
              <a:t>einzelnen</a:t>
            </a:r>
            <a:r>
              <a:rPr lang="en-US" dirty="0"/>
              <a:t> Sessions </a:t>
            </a:r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Erkrankungen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 den Tag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der </a:t>
            </a:r>
            <a:r>
              <a:rPr lang="en-US" dirty="0" err="1"/>
              <a:t>Therapieansätze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wieder</a:t>
            </a:r>
            <a:r>
              <a:rPr lang="en-US" dirty="0"/>
              <a:t> und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hoffentlich</a:t>
            </a:r>
            <a:r>
              <a:rPr lang="en-US" dirty="0"/>
              <a:t> </a:t>
            </a:r>
            <a:r>
              <a:rPr lang="en-US" dirty="0" err="1"/>
              <a:t>etwas</a:t>
            </a:r>
            <a:r>
              <a:rPr lang="en-US" dirty="0"/>
              <a:t> </a:t>
            </a:r>
            <a:r>
              <a:rPr lang="en-US" dirty="0" err="1"/>
              <a:t>darunter</a:t>
            </a:r>
            <a:r>
              <a:rPr lang="en-US" dirty="0"/>
              <a:t> </a:t>
            </a:r>
            <a:r>
              <a:rPr lang="en-US" dirty="0" err="1"/>
              <a:t>vorstellen</a:t>
            </a:r>
            <a:r>
              <a:rPr lang="en-US" dirty="0"/>
              <a:t>,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Sie </a:t>
            </a:r>
            <a:r>
              <a:rPr lang="en-US" dirty="0" err="1"/>
              <a:t>vorher</a:t>
            </a:r>
            <a:r>
              <a:rPr lang="en-US" dirty="0"/>
              <a:t>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nichts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gehört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956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068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83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23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650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2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02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5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4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18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19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67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50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4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500" y="510650"/>
            <a:ext cx="2214563" cy="376331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F41724F2-127C-3D45-5210-30B264BEF831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221577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5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686F1-CC1A-3B96-526F-08D39FE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9"/>
            <a:ext cx="9936163" cy="4403725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1790AE6-D3B9-5AE2-0C31-024CD0074FA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D642D4FD-D93C-94AB-DE6F-D8D4A0212ED1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1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65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DFB90ED-4F28-43FE-0CBB-301319FD11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27688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727C745-F899-0CB4-A5B7-ED68C67F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016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231DFDB-9DEA-E5A0-4AE9-26372BC0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0D723878-8678-327D-A318-8C3B0AF18D8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27A282D-D6E5-33F4-23D0-815C3BAD9276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0D50C3-EF13-3DF9-13F6-2B9E6E57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24B7A74-EA80-39D5-C88C-D5734032F57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627688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413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7688" y="1773238"/>
            <a:ext cx="4824000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C380CD7-B3B4-D20A-739A-1526659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539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44429A2-815D-A1FA-2BFD-C7133DC7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8F018D5D-83BE-B6CD-C206-97D18E51D46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9B17B96-B713-EA88-A9AE-24C5FB33F453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BB5D54-C998-D631-5C14-69D8A935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9923469E-346E-D720-2549-5BCB30990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7688" y="1773238"/>
            <a:ext cx="4824000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0047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7688" y="1773238"/>
            <a:ext cx="656431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8EE7F16-180C-354C-28B3-DE667D00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915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CD1768A-B151-02F4-D274-6E2A67DE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84FC463-1515-D5E2-9668-B24613A48DD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5DE7B40-05BA-79BE-AA3B-6BC3A89A8850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26ACD52-6760-949C-7DD3-AAEDB1C6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49ADB5E2-6663-DDCC-C6F4-B796F50862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7688" y="1773238"/>
            <a:ext cx="656431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87009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hmal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42"/>
            <a:ext cx="3600452" cy="43837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3725" y="296865"/>
            <a:ext cx="7788275" cy="5859461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524401BB-A454-4E24-E93C-79C30F77F952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41163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47AC9823-7871-B45C-6304-AEEF7051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3600451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450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FBAE40"/>
          </p15:clr>
        </p15:guide>
        <p15:guide id="6" pos="2774" userDrawn="1">
          <p15:clr>
            <a:srgbClr val="FBAE40"/>
          </p15:clr>
        </p15:guide>
        <p15:guide id="7" orient="horz" pos="18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Zita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773238"/>
            <a:ext cx="6048377" cy="4383790"/>
          </a:xfrm>
        </p:spPr>
        <p:txBody>
          <a:bodyPr anchor="ctr"/>
          <a:lstStyle>
            <a:lvl1pPr>
              <a:defRPr sz="3600" b="0" i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2066" y="1773238"/>
            <a:ext cx="359962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A21A8A4-6185-1EF8-CD6C-A5DD90A3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712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6584" userDrawn="1">
          <p15:clr>
            <a:srgbClr val="FBAE40"/>
          </p15:clr>
        </p15:guide>
        <p15:guide id="5" pos="4135" userDrawn="1">
          <p15:clr>
            <a:srgbClr val="FBAE40"/>
          </p15:clr>
        </p15:guide>
        <p15:guide id="6" pos="43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Zita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23FAFCE-4571-B3A4-36BD-5B06ED5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ED0D1875-459F-B12F-CBEA-C7293FEFCE3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D67D296-2FC6-0FC3-1976-CBF8C672E5AE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5FBC33-5D6E-48A0-5891-78BEB1E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773238"/>
            <a:ext cx="6048377" cy="4383790"/>
          </a:xfrm>
        </p:spPr>
        <p:txBody>
          <a:bodyPr anchor="ctr"/>
          <a:lstStyle>
            <a:lvl1pPr>
              <a:defRPr sz="3600" b="0" i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0085B00B-98F2-193B-A065-28A3B010D7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2066" y="1773238"/>
            <a:ext cx="359962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1342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4" pos="4316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Siegel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D41D63F-A501-3C0D-1CC4-B9D0139FC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65" b="17047"/>
          <a:stretch/>
        </p:blipFill>
        <p:spPr>
          <a:xfrm>
            <a:off x="7096835" y="1395070"/>
            <a:ext cx="5095165" cy="54629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28100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281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61500" y="510650"/>
            <a:ext cx="2214563" cy="376331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F41724F2-127C-3D45-5210-30B264BEF831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221577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549275"/>
            <a:ext cx="5327652" cy="5607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3" y="549276"/>
            <a:ext cx="5327649" cy="5607752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1561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 userDrawn="1">
          <p15:clr>
            <a:srgbClr val="FBAE40"/>
          </p15:clr>
        </p15:guide>
        <p15:guide id="2" pos="3999" userDrawn="1">
          <p15:clr>
            <a:srgbClr val="FBAE40"/>
          </p15:clr>
        </p15:guide>
        <p15:guide id="4" pos="658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, Überschrif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5327652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2" y="549276"/>
            <a:ext cx="5327649" cy="5607752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DA87D6-C6A0-FDCD-11A3-2A6958D3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3166"/>
            <a:ext cx="5327651" cy="793789"/>
          </a:xfrm>
        </p:spPr>
        <p:txBody>
          <a:bodyPr/>
          <a:lstStyle>
            <a:lvl1pPr>
              <a:defRPr sz="2400" b="0" i="0"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69EA771-76D7-46AE-5B8E-C33A5453EA59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58435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0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pos="658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Linie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28102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281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500" y="510650"/>
            <a:ext cx="2214563" cy="376331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5884636-8064-7FB3-DBF2-7A03F9B2643E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944403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1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68C42AC-D55F-21D2-311B-930068D6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1980349"/>
          </a:xfrm>
        </p:spPr>
        <p:txBody>
          <a:bodyPr anchor="b" anchorCtr="0"/>
          <a:lstStyle>
            <a:lvl1pPr algn="l">
              <a:defRPr sz="60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CD5565-E2B7-F13C-D6C2-425A2323F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500" y="508980"/>
            <a:ext cx="2214563" cy="37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114A87E-CF37-F2F5-8004-7C5865C586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95569"/>
            <a:ext cx="2214000" cy="360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0C8F150-68B1-284F-080E-77D10602C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24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, Linie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68C42AC-D55F-21D2-311B-930068D6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1980349"/>
          </a:xfrm>
        </p:spPr>
        <p:txBody>
          <a:bodyPr anchor="b" anchorCtr="0"/>
          <a:lstStyle>
            <a:lvl1pPr algn="l">
              <a:defRPr sz="60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CD5565-E2B7-F13C-D6C2-425A2323F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500" y="508980"/>
            <a:ext cx="2214563" cy="37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114A87E-CF37-F2F5-8004-7C5865C586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95569"/>
            <a:ext cx="9446400" cy="360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0C8F150-68B1-284F-080E-77D10602C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294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8928100" cy="566530"/>
          </a:xfrm>
        </p:spPr>
        <p:txBody>
          <a:bodyPr anchor="b"/>
          <a:lstStyle>
            <a:lvl1pPr>
              <a:defRPr sz="3600" b="1" i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8928100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5990ED7-AEED-CF87-CFB5-A010C65B55BC}"/>
              </a:ext>
            </a:extLst>
          </p:cNvPr>
          <p:cNvCxnSpPr>
            <a:cxnSpLocks/>
          </p:cNvCxnSpPr>
          <p:nvPr userDrawn="1"/>
        </p:nvCxnSpPr>
        <p:spPr>
          <a:xfrm>
            <a:off x="0" y="2521874"/>
            <a:ext cx="221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BB46E915-22B3-2E49-AE2F-F1E204D1D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5F4251-2E3C-5E61-0E0C-D953CB322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190" r="22865" b="-671"/>
          <a:stretch/>
        </p:blipFill>
        <p:spPr>
          <a:xfrm>
            <a:off x="7083187" y="-1"/>
            <a:ext cx="5095165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  <p15:guide id="2" pos="59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9936162" cy="566530"/>
          </a:xfrm>
        </p:spPr>
        <p:txBody>
          <a:bodyPr anchor="b"/>
          <a:lstStyle>
            <a:lvl1pPr>
              <a:defRPr sz="3600" b="1" i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9936162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5990ED7-AEED-CF87-CFB5-A010C65B55BC}"/>
              </a:ext>
            </a:extLst>
          </p:cNvPr>
          <p:cNvCxnSpPr>
            <a:cxnSpLocks/>
          </p:cNvCxnSpPr>
          <p:nvPr userDrawn="1"/>
        </p:nvCxnSpPr>
        <p:spPr>
          <a:xfrm>
            <a:off x="0" y="252187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BB46E915-22B3-2E49-AE2F-F1E204D1D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6CC84F3-7591-A504-2E29-FC6F615E4F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9936162" cy="566530"/>
          </a:xfrm>
        </p:spPr>
        <p:txBody>
          <a:bodyPr anchor="b"/>
          <a:lstStyle>
            <a:lvl1pPr>
              <a:defRPr sz="36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9936162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9F5D10D-C214-3CB7-F288-3A05993F3B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504089"/>
            <a:ext cx="10450800" cy="36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|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3AC777B-3835-4B8D-75CC-80ADB5F46C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9564" y="6473672"/>
            <a:ext cx="1206499" cy="20593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13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686F1-CC1A-3B96-526F-08D39FE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8"/>
            <a:ext cx="9953627" cy="4403725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81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6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8F6C13-301A-464B-9BE4-A13D194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51286"/>
            <a:ext cx="10837863" cy="865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716A3B-DD1B-753A-3483-36CCDE9C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793174"/>
            <a:ext cx="10837862" cy="43837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4534BEA-26A7-53BE-EF13-3081F75A9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6" y="6356351"/>
            <a:ext cx="5580063" cy="3365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4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64" r:id="rId3"/>
    <p:sldLayoutId id="2147483660" r:id="rId4"/>
    <p:sldLayoutId id="2147483665" r:id="rId5"/>
    <p:sldLayoutId id="2147483690" r:id="rId6"/>
    <p:sldLayoutId id="2147483651" r:id="rId7"/>
    <p:sldLayoutId id="2147483685" r:id="rId8"/>
    <p:sldLayoutId id="2147483650" r:id="rId9"/>
    <p:sldLayoutId id="2147483661" r:id="rId10"/>
    <p:sldLayoutId id="2147483667" r:id="rId11"/>
    <p:sldLayoutId id="2147483671" r:id="rId12"/>
    <p:sldLayoutId id="2147483668" r:id="rId13"/>
    <p:sldLayoutId id="2147483673" r:id="rId14"/>
    <p:sldLayoutId id="2147483675" r:id="rId15"/>
    <p:sldLayoutId id="2147483676" r:id="rId16"/>
    <p:sldLayoutId id="2147483679" r:id="rId17"/>
    <p:sldLayoutId id="2147483681" r:id="rId18"/>
    <p:sldLayoutId id="2147483682" r:id="rId19"/>
    <p:sldLayoutId id="2147483686" r:id="rId20"/>
    <p:sldLayoutId id="214748368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0000"/>
          </a:solidFill>
          <a:latin typeface="Segoe UI Black" panose="020B0502040204020203" pitchFamily="34" charset="0"/>
          <a:ea typeface="+mj-ea"/>
          <a:cs typeface="Segoe UI Black" panose="020B0502040204020203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2C8DE-AE0F-A648-E095-C32E4961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FB59D-9376-28A0-40E8-F1D123A9F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/>
              <a:t>Neue Perspektiven und Visionen in der Tumortherapie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BB4CA0-0847-96E5-A0E6-0743D9CF9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10. Patient*innen- und Angehörigenforum 2024</a:t>
            </a:r>
          </a:p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Dr. med. Linda Gräßel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094C44-5B9D-66E5-397A-A99D23309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fld id="{267C408E-74C9-CB45-98C4-E8D19D6D8DD8}" type="datetime4">
              <a:rPr lang="de-DE"/>
              <a:pPr marL="0" indent="0">
                <a:buNone/>
              </a:pPr>
              <a:t>20. November 2024</a:t>
            </a:fld>
            <a:endParaRPr lang="de-DE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" y="308143"/>
            <a:ext cx="2683256" cy="8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1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BA1A859A-2587-43B4-3A4A-3927078E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1BA22BC-A45B-43F9-16C1-E92760D04888}"/>
              </a:ext>
            </a:extLst>
          </p:cNvPr>
          <p:cNvSpPr/>
          <p:nvPr/>
        </p:nvSpPr>
        <p:spPr>
          <a:xfrm>
            <a:off x="0" y="0"/>
            <a:ext cx="405149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0EA7504-50A3-FC58-6AD1-35C33F0CC2DB}"/>
              </a:ext>
            </a:extLst>
          </p:cNvPr>
          <p:cNvSpPr/>
          <p:nvPr/>
        </p:nvSpPr>
        <p:spPr>
          <a:xfrm>
            <a:off x="4051495" y="0"/>
            <a:ext cx="40514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6111D4E-A77C-6F9F-EC36-214469459244}"/>
              </a:ext>
            </a:extLst>
          </p:cNvPr>
          <p:cNvSpPr/>
          <p:nvPr/>
        </p:nvSpPr>
        <p:spPr>
          <a:xfrm>
            <a:off x="8102990" y="0"/>
            <a:ext cx="408901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41A06C-796D-ED6C-DAAB-EA43FF405B7C}"/>
              </a:ext>
            </a:extLst>
          </p:cNvPr>
          <p:cNvSpPr/>
          <p:nvPr/>
        </p:nvSpPr>
        <p:spPr>
          <a:xfrm>
            <a:off x="1463040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61FBC-5C76-52F7-5227-741113728A3D}"/>
              </a:ext>
            </a:extLst>
          </p:cNvPr>
          <p:cNvSpPr/>
          <p:nvPr/>
        </p:nvSpPr>
        <p:spPr>
          <a:xfrm>
            <a:off x="5514535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FC6268-8215-9C90-4D6F-BEEC38CBAEDE}"/>
              </a:ext>
            </a:extLst>
          </p:cNvPr>
          <p:cNvSpPr/>
          <p:nvPr/>
        </p:nvSpPr>
        <p:spPr>
          <a:xfrm>
            <a:off x="9641058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Lupe">
            <a:extLst>
              <a:ext uri="{FF2B5EF4-FFF2-40B4-BE49-F238E27FC236}">
                <a16:creationId xmlns:a16="http://schemas.microsoft.com/office/drawing/2014/main" id="{F2FB6C00-81CC-8D81-677C-83D8464AB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579" y="856957"/>
            <a:ext cx="719796" cy="719796"/>
          </a:xfrm>
          <a:prstGeom prst="rect">
            <a:avLst/>
          </a:prstGeom>
        </p:spPr>
      </p:pic>
      <p:pic>
        <p:nvPicPr>
          <p:cNvPr id="9" name="Grafik 8" descr="Aufwärtstrend">
            <a:extLst>
              <a:ext uri="{FF2B5EF4-FFF2-40B4-BE49-F238E27FC236}">
                <a16:creationId xmlns:a16="http://schemas.microsoft.com/office/drawing/2014/main" id="{2B806474-A871-BEEA-A4F0-1969B89D7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9871" y="879231"/>
            <a:ext cx="675249" cy="675249"/>
          </a:xfrm>
          <a:prstGeom prst="rect">
            <a:avLst/>
          </a:prstGeom>
        </p:spPr>
      </p:pic>
      <p:pic>
        <p:nvPicPr>
          <p:cNvPr id="12" name="Grafik 11" descr="Volltreffer">
            <a:extLst>
              <a:ext uri="{FF2B5EF4-FFF2-40B4-BE49-F238E27FC236}">
                <a16:creationId xmlns:a16="http://schemas.microsoft.com/office/drawing/2014/main" id="{8A6E6204-7BD5-C050-9D64-35AB0792D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6172" y="884506"/>
            <a:ext cx="664698" cy="664698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3308B048-9DF2-19F4-B746-0B551A62B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454372" y="3429000"/>
            <a:ext cx="3142752" cy="2993097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3B8EF1-BE24-E5CC-3292-4D50D5E78499}"/>
              </a:ext>
            </a:extLst>
          </p:cNvPr>
          <p:cNvSpPr txBox="1"/>
          <p:nvPr/>
        </p:nvSpPr>
        <p:spPr>
          <a:xfrm>
            <a:off x="583809" y="2387963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CAR-T-Zellen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52228D-692B-FCD0-EE7D-A6497C47D0C3}"/>
              </a:ext>
            </a:extLst>
          </p:cNvPr>
          <p:cNvSpPr txBox="1"/>
          <p:nvPr/>
        </p:nvSpPr>
        <p:spPr>
          <a:xfrm>
            <a:off x="4635304" y="2387963"/>
            <a:ext cx="28838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B-Zell-Lymphome</a:t>
            </a:r>
          </a:p>
          <a:p>
            <a:pPr algn="ctr"/>
            <a:r>
              <a:rPr lang="de-DE" sz="1200" dirty="0"/>
              <a:t>(anti-CD19)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Multiples Myelom</a:t>
            </a:r>
          </a:p>
          <a:p>
            <a:pPr algn="ctr"/>
            <a:r>
              <a:rPr lang="de-DE" sz="1200" dirty="0"/>
              <a:t>(anti-BCMA)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272A4B-438B-246D-6B4D-83E9E94B1866}"/>
              </a:ext>
            </a:extLst>
          </p:cNvPr>
          <p:cNvSpPr txBox="1"/>
          <p:nvPr/>
        </p:nvSpPr>
        <p:spPr>
          <a:xfrm>
            <a:off x="8705557" y="2396496"/>
            <a:ext cx="288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Solide Tumore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Kombination mit weiteren Therapien (Impfungen…)</a:t>
            </a:r>
          </a:p>
        </p:txBody>
      </p:sp>
    </p:spTree>
    <p:extLst>
      <p:ext uri="{BB962C8B-B14F-4D97-AF65-F5344CB8AC3E}">
        <p14:creationId xmlns:p14="http://schemas.microsoft.com/office/powerpoint/2010/main" val="3741230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11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6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–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Antikörper-Wirkstoff-Konjugate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12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E55247B-2D73-D00D-86FC-CC9E82272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769" y="730420"/>
            <a:ext cx="8481962" cy="55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–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Antikörper-Wirkstoff-Konjugate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13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95D1A6-77B9-B1E9-7EF7-703B2F9F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396" y="1439618"/>
            <a:ext cx="7772400" cy="52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4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–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Antikörper-Wirkstoff-Konjugate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14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9FFCD0-804A-FC04-FEA1-CBF068B9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74" y="2603347"/>
            <a:ext cx="3572804" cy="26796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2096BB-7EEE-190F-3019-5897356D4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4396" y="1439618"/>
            <a:ext cx="7772400" cy="52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BA1A859A-2587-43B4-3A4A-3927078E1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969387-D60F-0DCB-E964-AF9638C02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platzhalter 4">
            <a:extLst>
              <a:ext uri="{FF2B5EF4-FFF2-40B4-BE49-F238E27FC236}">
                <a16:creationId xmlns:a16="http://schemas.microsoft.com/office/drawing/2014/main" id="{FA0AB3CD-7998-CD90-349F-0697DC8D8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C7B18F4-710F-38C9-4DD9-99DC2480EC14}"/>
              </a:ext>
            </a:extLst>
          </p:cNvPr>
          <p:cNvSpPr/>
          <p:nvPr/>
        </p:nvSpPr>
        <p:spPr>
          <a:xfrm>
            <a:off x="18757" y="7754814"/>
            <a:ext cx="405149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4DDFFD3-6B8B-BCFE-AE58-961C374CD191}"/>
              </a:ext>
            </a:extLst>
          </p:cNvPr>
          <p:cNvSpPr/>
          <p:nvPr/>
        </p:nvSpPr>
        <p:spPr>
          <a:xfrm>
            <a:off x="4070252" y="10796950"/>
            <a:ext cx="40514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3AE84A-7A58-DC2B-9213-7B5B26FE58BA}"/>
              </a:ext>
            </a:extLst>
          </p:cNvPr>
          <p:cNvSpPr/>
          <p:nvPr/>
        </p:nvSpPr>
        <p:spPr>
          <a:xfrm>
            <a:off x="8121747" y="13628074"/>
            <a:ext cx="408901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615BD6-7E44-8C81-AEF4-DD86A427C529}"/>
              </a:ext>
            </a:extLst>
          </p:cNvPr>
          <p:cNvSpPr/>
          <p:nvPr/>
        </p:nvSpPr>
        <p:spPr>
          <a:xfrm>
            <a:off x="1481797" y="8472266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7BC8AA-4ED4-6DD8-C174-86C7D9B7CE5A}"/>
              </a:ext>
            </a:extLst>
          </p:cNvPr>
          <p:cNvSpPr/>
          <p:nvPr/>
        </p:nvSpPr>
        <p:spPr>
          <a:xfrm>
            <a:off x="5533292" y="1151440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F0758-0A60-B340-CBE9-7B35E1B40B8C}"/>
              </a:ext>
            </a:extLst>
          </p:cNvPr>
          <p:cNvSpPr/>
          <p:nvPr/>
        </p:nvSpPr>
        <p:spPr>
          <a:xfrm>
            <a:off x="9659815" y="14345526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Lupe">
            <a:extLst>
              <a:ext uri="{FF2B5EF4-FFF2-40B4-BE49-F238E27FC236}">
                <a16:creationId xmlns:a16="http://schemas.microsoft.com/office/drawing/2014/main" id="{0B14894D-AD5E-77A4-24C6-625F1595B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336" y="8611771"/>
            <a:ext cx="719796" cy="719796"/>
          </a:xfrm>
          <a:prstGeom prst="rect">
            <a:avLst/>
          </a:prstGeom>
        </p:spPr>
      </p:pic>
      <p:pic>
        <p:nvPicPr>
          <p:cNvPr id="13" name="Grafik 12" descr="Aufwärtstrend">
            <a:extLst>
              <a:ext uri="{FF2B5EF4-FFF2-40B4-BE49-F238E27FC236}">
                <a16:creationId xmlns:a16="http://schemas.microsoft.com/office/drawing/2014/main" id="{99023118-36E9-FC3B-877E-5FB6D6B02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8628" y="14507305"/>
            <a:ext cx="675249" cy="675249"/>
          </a:xfrm>
          <a:prstGeom prst="rect">
            <a:avLst/>
          </a:prstGeom>
        </p:spPr>
      </p:pic>
      <p:pic>
        <p:nvPicPr>
          <p:cNvPr id="14" name="Grafik 13" descr="Volltreffer">
            <a:extLst>
              <a:ext uri="{FF2B5EF4-FFF2-40B4-BE49-F238E27FC236}">
                <a16:creationId xmlns:a16="http://schemas.microsoft.com/office/drawing/2014/main" id="{05762A0F-0EC3-EB74-908B-715084501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4929" y="11681456"/>
            <a:ext cx="664698" cy="66469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66704C7-7754-5AA4-6CA3-E5B7F23A2C39}"/>
              </a:ext>
            </a:extLst>
          </p:cNvPr>
          <p:cNvSpPr txBox="1"/>
          <p:nvPr/>
        </p:nvSpPr>
        <p:spPr>
          <a:xfrm>
            <a:off x="602566" y="10142777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Antikörper-Wirkstoff-Konjugate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1EB0A31-EC67-D044-1DE2-F538FB8273BB}"/>
              </a:ext>
            </a:extLst>
          </p:cNvPr>
          <p:cNvSpPr txBox="1"/>
          <p:nvPr/>
        </p:nvSpPr>
        <p:spPr>
          <a:xfrm>
            <a:off x="4654061" y="13184913"/>
            <a:ext cx="2883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Lymphome: </a:t>
            </a:r>
          </a:p>
          <a:p>
            <a:pPr algn="ctr"/>
            <a:r>
              <a:rPr lang="de-DE" dirty="0" err="1"/>
              <a:t>Brentuximab</a:t>
            </a:r>
            <a:r>
              <a:rPr lang="de-DE" dirty="0"/>
              <a:t> </a:t>
            </a:r>
            <a:r>
              <a:rPr lang="de-DE" dirty="0" err="1"/>
              <a:t>vedotin</a:t>
            </a:r>
            <a:r>
              <a:rPr lang="de-DE" dirty="0"/>
              <a:t>, </a:t>
            </a:r>
          </a:p>
          <a:p>
            <a:pPr algn="ctr"/>
            <a:r>
              <a:rPr lang="de-DE" dirty="0" err="1"/>
              <a:t>Polatuzumab</a:t>
            </a:r>
            <a:r>
              <a:rPr lang="de-DE" dirty="0"/>
              <a:t> </a:t>
            </a:r>
            <a:r>
              <a:rPr lang="de-DE" dirty="0" err="1"/>
              <a:t>vedotin</a:t>
            </a:r>
            <a:endParaRPr lang="de-DE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Brustkrebs:</a:t>
            </a:r>
          </a:p>
          <a:p>
            <a:pPr algn="ctr"/>
            <a:r>
              <a:rPr lang="de-DE" dirty="0" err="1"/>
              <a:t>Trastuzumab</a:t>
            </a:r>
            <a:r>
              <a:rPr lang="de-DE" dirty="0"/>
              <a:t> </a:t>
            </a:r>
            <a:r>
              <a:rPr lang="de-DE" dirty="0" err="1"/>
              <a:t>deruxtecan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b="1" dirty="0"/>
              <a:t>Akute myeloische Leukämie: </a:t>
            </a:r>
          </a:p>
          <a:p>
            <a:pPr algn="ctr"/>
            <a:r>
              <a:rPr lang="de-DE" dirty="0" err="1"/>
              <a:t>Gemtuzumab</a:t>
            </a:r>
            <a:r>
              <a:rPr lang="de-DE" dirty="0"/>
              <a:t> </a:t>
            </a:r>
            <a:r>
              <a:rPr lang="de-DE" dirty="0" err="1"/>
              <a:t>ozogamicin</a:t>
            </a:r>
            <a:endParaRPr lang="de-DE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F0509FA-C2D5-0C7D-30ED-0621535849A3}"/>
              </a:ext>
            </a:extLst>
          </p:cNvPr>
          <p:cNvSpPr txBox="1"/>
          <p:nvPr/>
        </p:nvSpPr>
        <p:spPr>
          <a:xfrm>
            <a:off x="8724314" y="16024570"/>
            <a:ext cx="2883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Neue Medikamente gegen neue Zielstrukturen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Kombination mit z.B. Immuntherapie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Einsatz in früheren Krankheitsstadien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6C47CAD-B307-2A73-CAF1-8012D8F3E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28" y="11691352"/>
            <a:ext cx="2932439" cy="19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BA1A859A-2587-43B4-3A4A-3927078E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1BA22BC-A45B-43F9-16C1-E92760D04888}"/>
              </a:ext>
            </a:extLst>
          </p:cNvPr>
          <p:cNvSpPr/>
          <p:nvPr/>
        </p:nvSpPr>
        <p:spPr>
          <a:xfrm>
            <a:off x="0" y="0"/>
            <a:ext cx="405149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0EA7504-50A3-FC58-6AD1-35C33F0CC2DB}"/>
              </a:ext>
            </a:extLst>
          </p:cNvPr>
          <p:cNvSpPr/>
          <p:nvPr/>
        </p:nvSpPr>
        <p:spPr>
          <a:xfrm>
            <a:off x="4051495" y="0"/>
            <a:ext cx="40514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6111D4E-A77C-6F9F-EC36-214469459244}"/>
              </a:ext>
            </a:extLst>
          </p:cNvPr>
          <p:cNvSpPr/>
          <p:nvPr/>
        </p:nvSpPr>
        <p:spPr>
          <a:xfrm>
            <a:off x="8102990" y="0"/>
            <a:ext cx="408901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41A06C-796D-ED6C-DAAB-EA43FF405B7C}"/>
              </a:ext>
            </a:extLst>
          </p:cNvPr>
          <p:cNvSpPr/>
          <p:nvPr/>
        </p:nvSpPr>
        <p:spPr>
          <a:xfrm>
            <a:off x="1463040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61FBC-5C76-52F7-5227-741113728A3D}"/>
              </a:ext>
            </a:extLst>
          </p:cNvPr>
          <p:cNvSpPr/>
          <p:nvPr/>
        </p:nvSpPr>
        <p:spPr>
          <a:xfrm>
            <a:off x="5514535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FC6268-8215-9C90-4D6F-BEEC38CBAEDE}"/>
              </a:ext>
            </a:extLst>
          </p:cNvPr>
          <p:cNvSpPr/>
          <p:nvPr/>
        </p:nvSpPr>
        <p:spPr>
          <a:xfrm>
            <a:off x="9641058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Lupe">
            <a:extLst>
              <a:ext uri="{FF2B5EF4-FFF2-40B4-BE49-F238E27FC236}">
                <a16:creationId xmlns:a16="http://schemas.microsoft.com/office/drawing/2014/main" id="{F2FB6C00-81CC-8D81-677C-83D8464AB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579" y="856957"/>
            <a:ext cx="719796" cy="719796"/>
          </a:xfrm>
          <a:prstGeom prst="rect">
            <a:avLst/>
          </a:prstGeom>
        </p:spPr>
      </p:pic>
      <p:pic>
        <p:nvPicPr>
          <p:cNvPr id="9" name="Grafik 8" descr="Aufwärtstrend">
            <a:extLst>
              <a:ext uri="{FF2B5EF4-FFF2-40B4-BE49-F238E27FC236}">
                <a16:creationId xmlns:a16="http://schemas.microsoft.com/office/drawing/2014/main" id="{2B806474-A871-BEEA-A4F0-1969B89D7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9871" y="879231"/>
            <a:ext cx="675249" cy="675249"/>
          </a:xfrm>
          <a:prstGeom prst="rect">
            <a:avLst/>
          </a:prstGeom>
        </p:spPr>
      </p:pic>
      <p:pic>
        <p:nvPicPr>
          <p:cNvPr id="12" name="Grafik 11" descr="Volltreffer">
            <a:extLst>
              <a:ext uri="{FF2B5EF4-FFF2-40B4-BE49-F238E27FC236}">
                <a16:creationId xmlns:a16="http://schemas.microsoft.com/office/drawing/2014/main" id="{8A6E6204-7BD5-C050-9D64-35AB0792D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6172" y="884506"/>
            <a:ext cx="664698" cy="66469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3B8EF1-BE24-E5CC-3292-4D50D5E78499}"/>
              </a:ext>
            </a:extLst>
          </p:cNvPr>
          <p:cNvSpPr txBox="1"/>
          <p:nvPr/>
        </p:nvSpPr>
        <p:spPr>
          <a:xfrm>
            <a:off x="583809" y="2387963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Antikörper-Wirkstoff-Konjugate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52228D-692B-FCD0-EE7D-A6497C47D0C3}"/>
              </a:ext>
            </a:extLst>
          </p:cNvPr>
          <p:cNvSpPr txBox="1"/>
          <p:nvPr/>
        </p:nvSpPr>
        <p:spPr>
          <a:xfrm>
            <a:off x="4635304" y="2387963"/>
            <a:ext cx="2883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Lymphome: </a:t>
            </a:r>
          </a:p>
          <a:p>
            <a:pPr algn="ctr"/>
            <a:r>
              <a:rPr lang="de-DE" dirty="0" err="1"/>
              <a:t>Brentuximab</a:t>
            </a:r>
            <a:r>
              <a:rPr lang="de-DE" dirty="0"/>
              <a:t> </a:t>
            </a:r>
            <a:r>
              <a:rPr lang="de-DE" dirty="0" err="1"/>
              <a:t>vedotin</a:t>
            </a:r>
            <a:r>
              <a:rPr lang="de-DE" dirty="0"/>
              <a:t>, </a:t>
            </a:r>
          </a:p>
          <a:p>
            <a:pPr algn="ctr"/>
            <a:r>
              <a:rPr lang="de-DE" dirty="0" err="1"/>
              <a:t>Polatuzumab</a:t>
            </a:r>
            <a:r>
              <a:rPr lang="de-DE" dirty="0"/>
              <a:t> </a:t>
            </a:r>
            <a:r>
              <a:rPr lang="de-DE" dirty="0" err="1"/>
              <a:t>vedotin</a:t>
            </a:r>
            <a:endParaRPr lang="de-DE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Brustkrebs:</a:t>
            </a:r>
          </a:p>
          <a:p>
            <a:pPr algn="ctr"/>
            <a:r>
              <a:rPr lang="de-DE" dirty="0" err="1"/>
              <a:t>Trastuzumab</a:t>
            </a:r>
            <a:r>
              <a:rPr lang="de-DE" dirty="0"/>
              <a:t> </a:t>
            </a:r>
            <a:r>
              <a:rPr lang="de-DE" dirty="0" err="1"/>
              <a:t>deruxtecan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b="1" dirty="0"/>
              <a:t>Akute myeloische Leukämie: </a:t>
            </a:r>
          </a:p>
          <a:p>
            <a:pPr algn="ctr"/>
            <a:r>
              <a:rPr lang="de-DE" dirty="0" err="1"/>
              <a:t>Gemtuzumab</a:t>
            </a:r>
            <a:r>
              <a:rPr lang="de-DE" dirty="0"/>
              <a:t> </a:t>
            </a:r>
            <a:r>
              <a:rPr lang="de-DE" dirty="0" err="1"/>
              <a:t>ozogamicin</a:t>
            </a:r>
            <a:endParaRPr lang="de-DE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272A4B-438B-246D-6B4D-83E9E94B1866}"/>
              </a:ext>
            </a:extLst>
          </p:cNvPr>
          <p:cNvSpPr txBox="1"/>
          <p:nvPr/>
        </p:nvSpPr>
        <p:spPr>
          <a:xfrm>
            <a:off x="8705557" y="2396496"/>
            <a:ext cx="2883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Neue Medikamente gegen neue Zielstrukturen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Kombination mit z.B. Immuntherapie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Einsatz in früheren Krankheitsstadien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1570E7-1F75-6290-7413-465511925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871" y="3936538"/>
            <a:ext cx="2932439" cy="19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0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17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7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– Blockade von Signalwegen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18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758124-9907-4F14-77A1-EF28AC672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867336"/>
            <a:ext cx="77724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Blockade von Signalwegen –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Beispiel fortgeschrittener Lungenkrebs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19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Quelle: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Onkopedia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01B502-0815-BBFF-BDBE-E9EBEC99B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9"/>
          <a:stretch/>
        </p:blipFill>
        <p:spPr>
          <a:xfrm>
            <a:off x="844059" y="2296280"/>
            <a:ext cx="7772400" cy="291728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6250928-3A71-E645-0C3B-CEA19045E27B}"/>
              </a:ext>
            </a:extLst>
          </p:cNvPr>
          <p:cNvSpPr txBox="1"/>
          <p:nvPr/>
        </p:nvSpPr>
        <p:spPr>
          <a:xfrm>
            <a:off x="759654" y="1519311"/>
            <a:ext cx="381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Leitlinie</a:t>
            </a:r>
            <a:r>
              <a:rPr 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08682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Besseres Krankheitsverständnis führt zu neuen Therapieansätzen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16B73994-7A63-5952-A4EB-529BCE4CB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771" y="659706"/>
            <a:ext cx="8378455" cy="5864919"/>
          </a:xfrm>
        </p:spPr>
      </p:pic>
    </p:spTree>
    <p:extLst>
      <p:ext uri="{BB962C8B-B14F-4D97-AF65-F5344CB8AC3E}">
        <p14:creationId xmlns:p14="http://schemas.microsoft.com/office/powerpoint/2010/main" val="66184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Blockade von Signalwegen – </a:t>
            </a:r>
            <a:b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Beispiel fortgeschrittener Lungenkrebs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20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Quelle: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Onkopedia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0328D9-2E12-3E79-9145-34D22EBA7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21" r="28115" b="63359"/>
          <a:stretch/>
        </p:blipFill>
        <p:spPr>
          <a:xfrm>
            <a:off x="656566" y="1987087"/>
            <a:ext cx="10472658" cy="35922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6F90D3D-7BB2-BFF2-EBAC-0AC64B8B86FF}"/>
              </a:ext>
            </a:extLst>
          </p:cNvPr>
          <p:cNvSpPr txBox="1"/>
          <p:nvPr/>
        </p:nvSpPr>
        <p:spPr>
          <a:xfrm>
            <a:off x="759654" y="1519311"/>
            <a:ext cx="381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Leitlinie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63765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BA1A859A-2587-43B4-3A4A-3927078E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969387-D60F-0DCB-E964-AF9638C02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platzhalter 4">
            <a:extLst>
              <a:ext uri="{FF2B5EF4-FFF2-40B4-BE49-F238E27FC236}">
                <a16:creationId xmlns:a16="http://schemas.microsoft.com/office/drawing/2014/main" id="{FA0AB3CD-7998-CD90-349F-0697DC8D8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E48ACF26-22B3-2805-1F8D-E589FB9AEE30}"/>
              </a:ext>
            </a:extLst>
          </p:cNvPr>
          <p:cNvSpPr/>
          <p:nvPr/>
        </p:nvSpPr>
        <p:spPr>
          <a:xfrm>
            <a:off x="0" y="8387860"/>
            <a:ext cx="405149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686335D-BE8D-AC5A-72A5-6FC788648253}"/>
              </a:ext>
            </a:extLst>
          </p:cNvPr>
          <p:cNvSpPr/>
          <p:nvPr/>
        </p:nvSpPr>
        <p:spPr>
          <a:xfrm>
            <a:off x="4051495" y="10515597"/>
            <a:ext cx="40514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EFAFCA3-E02A-026C-CC3B-B916C845E162}"/>
              </a:ext>
            </a:extLst>
          </p:cNvPr>
          <p:cNvSpPr/>
          <p:nvPr/>
        </p:nvSpPr>
        <p:spPr>
          <a:xfrm>
            <a:off x="8102990" y="13012618"/>
            <a:ext cx="408901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355192-2388-92A2-7A59-9BA85014D971}"/>
              </a:ext>
            </a:extLst>
          </p:cNvPr>
          <p:cNvSpPr/>
          <p:nvPr/>
        </p:nvSpPr>
        <p:spPr>
          <a:xfrm>
            <a:off x="1463040" y="910531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5A4D5B-BBC5-41CC-8223-FD7C60D94246}"/>
              </a:ext>
            </a:extLst>
          </p:cNvPr>
          <p:cNvSpPr/>
          <p:nvPr/>
        </p:nvSpPr>
        <p:spPr>
          <a:xfrm>
            <a:off x="5514535" y="11233049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F3CAC11-904E-A185-DEC1-6BFFA61C6E9D}"/>
              </a:ext>
            </a:extLst>
          </p:cNvPr>
          <p:cNvSpPr/>
          <p:nvPr/>
        </p:nvSpPr>
        <p:spPr>
          <a:xfrm>
            <a:off x="9641058" y="13730070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 descr="Lupe">
            <a:extLst>
              <a:ext uri="{FF2B5EF4-FFF2-40B4-BE49-F238E27FC236}">
                <a16:creationId xmlns:a16="http://schemas.microsoft.com/office/drawing/2014/main" id="{14B0B328-E35E-BB08-3729-AD732B50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579" y="9244817"/>
            <a:ext cx="719796" cy="719796"/>
          </a:xfrm>
          <a:prstGeom prst="rect">
            <a:avLst/>
          </a:prstGeom>
        </p:spPr>
      </p:pic>
      <p:pic>
        <p:nvPicPr>
          <p:cNvPr id="41" name="Grafik 40" descr="Aufwärtstrend">
            <a:extLst>
              <a:ext uri="{FF2B5EF4-FFF2-40B4-BE49-F238E27FC236}">
                <a16:creationId xmlns:a16="http://schemas.microsoft.com/office/drawing/2014/main" id="{EFD61A4C-9D99-AB46-D30D-7DFED190A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9871" y="13891849"/>
            <a:ext cx="675249" cy="675249"/>
          </a:xfrm>
          <a:prstGeom prst="rect">
            <a:avLst/>
          </a:prstGeom>
        </p:spPr>
      </p:pic>
      <p:pic>
        <p:nvPicPr>
          <p:cNvPr id="42" name="Grafik 41" descr="Volltreffer">
            <a:extLst>
              <a:ext uri="{FF2B5EF4-FFF2-40B4-BE49-F238E27FC236}">
                <a16:creationId xmlns:a16="http://schemas.microsoft.com/office/drawing/2014/main" id="{2C6CF620-9C37-B4EC-7652-B35704FA2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6172" y="11400103"/>
            <a:ext cx="664698" cy="664698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82017C94-2EC3-4BCC-B634-3232DEEBFD5A}"/>
              </a:ext>
            </a:extLst>
          </p:cNvPr>
          <p:cNvSpPr txBox="1"/>
          <p:nvPr/>
        </p:nvSpPr>
        <p:spPr>
          <a:xfrm>
            <a:off x="583809" y="10775823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Blockade von Signalwegen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0CA488-4BB9-3B08-395A-B6D35A4D31C1}"/>
              </a:ext>
            </a:extLst>
          </p:cNvPr>
          <p:cNvSpPr txBox="1"/>
          <p:nvPr/>
        </p:nvSpPr>
        <p:spPr>
          <a:xfrm>
            <a:off x="4635304" y="12903560"/>
            <a:ext cx="2883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Chronisch-myeloische Leukämie (BCR-</a:t>
            </a:r>
            <a:r>
              <a:rPr lang="de-DE" b="1" dirty="0" err="1"/>
              <a:t>Abl</a:t>
            </a:r>
            <a:r>
              <a:rPr lang="de-DE" b="1" dirty="0"/>
              <a:t>+)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Fortgeschrittener Lungenkrebs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Dickdarmkrebs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F68E758-41C2-27B6-78DF-E67917FFAF5D}"/>
              </a:ext>
            </a:extLst>
          </p:cNvPr>
          <p:cNvSpPr txBox="1"/>
          <p:nvPr/>
        </p:nvSpPr>
        <p:spPr>
          <a:xfrm>
            <a:off x="8705557" y="15409114"/>
            <a:ext cx="2883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Einsatz in früheren Therapielinien (z.B. adjuvant nach Radiochemotherapie)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Neue Signalblockaden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Kombinationen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C0A5F428-F705-BF9C-04C8-B87AD81433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21" r="28115" b="63359"/>
          <a:stretch/>
        </p:blipFill>
        <p:spPr>
          <a:xfrm>
            <a:off x="439563" y="12709250"/>
            <a:ext cx="3100880" cy="1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BA1A859A-2587-43B4-3A4A-3927078E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1BA22BC-A45B-43F9-16C1-E92760D04888}"/>
              </a:ext>
            </a:extLst>
          </p:cNvPr>
          <p:cNvSpPr/>
          <p:nvPr/>
        </p:nvSpPr>
        <p:spPr>
          <a:xfrm>
            <a:off x="0" y="0"/>
            <a:ext cx="405149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0EA7504-50A3-FC58-6AD1-35C33F0CC2DB}"/>
              </a:ext>
            </a:extLst>
          </p:cNvPr>
          <p:cNvSpPr/>
          <p:nvPr/>
        </p:nvSpPr>
        <p:spPr>
          <a:xfrm>
            <a:off x="4051495" y="0"/>
            <a:ext cx="40514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6111D4E-A77C-6F9F-EC36-214469459244}"/>
              </a:ext>
            </a:extLst>
          </p:cNvPr>
          <p:cNvSpPr/>
          <p:nvPr/>
        </p:nvSpPr>
        <p:spPr>
          <a:xfrm>
            <a:off x="8102990" y="0"/>
            <a:ext cx="408901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41A06C-796D-ED6C-DAAB-EA43FF405B7C}"/>
              </a:ext>
            </a:extLst>
          </p:cNvPr>
          <p:cNvSpPr/>
          <p:nvPr/>
        </p:nvSpPr>
        <p:spPr>
          <a:xfrm>
            <a:off x="1463040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461FBC-5C76-52F7-5227-741113728A3D}"/>
              </a:ext>
            </a:extLst>
          </p:cNvPr>
          <p:cNvSpPr/>
          <p:nvPr/>
        </p:nvSpPr>
        <p:spPr>
          <a:xfrm>
            <a:off x="5514535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FC6268-8215-9C90-4D6F-BEEC38CBAEDE}"/>
              </a:ext>
            </a:extLst>
          </p:cNvPr>
          <p:cNvSpPr/>
          <p:nvPr/>
        </p:nvSpPr>
        <p:spPr>
          <a:xfrm>
            <a:off x="9641058" y="71745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Lupe">
            <a:extLst>
              <a:ext uri="{FF2B5EF4-FFF2-40B4-BE49-F238E27FC236}">
                <a16:creationId xmlns:a16="http://schemas.microsoft.com/office/drawing/2014/main" id="{F2FB6C00-81CC-8D81-677C-83D8464AB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579" y="856957"/>
            <a:ext cx="719796" cy="719796"/>
          </a:xfrm>
          <a:prstGeom prst="rect">
            <a:avLst/>
          </a:prstGeom>
        </p:spPr>
      </p:pic>
      <p:pic>
        <p:nvPicPr>
          <p:cNvPr id="9" name="Grafik 8" descr="Aufwärtstrend">
            <a:extLst>
              <a:ext uri="{FF2B5EF4-FFF2-40B4-BE49-F238E27FC236}">
                <a16:creationId xmlns:a16="http://schemas.microsoft.com/office/drawing/2014/main" id="{2B806474-A871-BEEA-A4F0-1969B89D7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9871" y="879231"/>
            <a:ext cx="675249" cy="675249"/>
          </a:xfrm>
          <a:prstGeom prst="rect">
            <a:avLst/>
          </a:prstGeom>
        </p:spPr>
      </p:pic>
      <p:pic>
        <p:nvPicPr>
          <p:cNvPr id="12" name="Grafik 11" descr="Volltreffer">
            <a:extLst>
              <a:ext uri="{FF2B5EF4-FFF2-40B4-BE49-F238E27FC236}">
                <a16:creationId xmlns:a16="http://schemas.microsoft.com/office/drawing/2014/main" id="{8A6E6204-7BD5-C050-9D64-35AB0792D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6172" y="884506"/>
            <a:ext cx="664698" cy="66469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73B8EF1-BE24-E5CC-3292-4D50D5E78499}"/>
              </a:ext>
            </a:extLst>
          </p:cNvPr>
          <p:cNvSpPr txBox="1"/>
          <p:nvPr/>
        </p:nvSpPr>
        <p:spPr>
          <a:xfrm>
            <a:off x="583809" y="2387963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Blockade von Signalwegen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A52228D-692B-FCD0-EE7D-A6497C47D0C3}"/>
              </a:ext>
            </a:extLst>
          </p:cNvPr>
          <p:cNvSpPr txBox="1"/>
          <p:nvPr/>
        </p:nvSpPr>
        <p:spPr>
          <a:xfrm>
            <a:off x="4635304" y="2387963"/>
            <a:ext cx="2883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Chronisch-myeloische Leukämie (BCR-</a:t>
            </a:r>
            <a:r>
              <a:rPr lang="de-DE" b="1" dirty="0" err="1"/>
              <a:t>Abl</a:t>
            </a:r>
            <a:r>
              <a:rPr lang="de-DE" b="1" dirty="0"/>
              <a:t>+)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Fortgeschrittener Lungenkrebs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/>
              <a:t>Dickdarmkrebs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272A4B-438B-246D-6B4D-83E9E94B1866}"/>
              </a:ext>
            </a:extLst>
          </p:cNvPr>
          <p:cNvSpPr txBox="1"/>
          <p:nvPr/>
        </p:nvSpPr>
        <p:spPr>
          <a:xfrm>
            <a:off x="8705557" y="2396496"/>
            <a:ext cx="2883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Einsatz in früheren Therapielinien (z.B. adjuvant nach Radiochemotherapie)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Neue Signalblockaden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Kombinationen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846AC68-7BA6-B47D-90D3-8549FC2479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21" r="28115" b="63359"/>
          <a:stretch/>
        </p:blipFill>
        <p:spPr>
          <a:xfrm>
            <a:off x="439563" y="4321390"/>
            <a:ext cx="3100880" cy="1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3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23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5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– schonende Diagnostik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24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F6A544-4355-A63E-75D0-2AB69C6C11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26" t="31283" r="36530" b="31225"/>
          <a:stretch/>
        </p:blipFill>
        <p:spPr>
          <a:xfrm>
            <a:off x="703385" y="2011679"/>
            <a:ext cx="3460652" cy="3460655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7416744-0A12-13C0-ACF0-C8D66BD65B17}"/>
              </a:ext>
            </a:extLst>
          </p:cNvPr>
          <p:cNvSpPr txBox="1">
            <a:spLocks/>
          </p:cNvSpPr>
          <p:nvPr/>
        </p:nvSpPr>
        <p:spPr>
          <a:xfrm>
            <a:off x="4914313" y="2237472"/>
            <a:ext cx="4373565" cy="3713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000" b="1" dirty="0">
                <a:solidFill>
                  <a:schemeClr val="tx1"/>
                </a:solidFill>
                <a:sym typeface="Wingdings" pitchFamily="2" charset="2"/>
              </a:rPr>
              <a:t>Liquid </a:t>
            </a:r>
            <a:r>
              <a:rPr lang="de-DE" sz="2000" b="1" dirty="0" err="1">
                <a:solidFill>
                  <a:schemeClr val="tx1"/>
                </a:solidFill>
                <a:sym typeface="Wingdings" pitchFamily="2" charset="2"/>
              </a:rPr>
              <a:t>Biopsy</a:t>
            </a:r>
            <a:r>
              <a:rPr lang="de-DE" sz="2000" b="1" dirty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Untersuchungen z.B. aus Blutprobe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z.B. </a:t>
            </a:r>
            <a:r>
              <a:rPr lang="de-DE" b="1" dirty="0">
                <a:solidFill>
                  <a:schemeClr val="tx1"/>
                </a:solidFill>
                <a:sym typeface="Wingdings" pitchFamily="2" charset="2"/>
              </a:rPr>
              <a:t>Brustkrebs</a:t>
            </a: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: Nachweis Östrogenrezeptor-Mutation im Blut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Therapie mit </a:t>
            </a:r>
            <a:r>
              <a:rPr lang="de-DE" dirty="0" err="1">
                <a:solidFill>
                  <a:schemeClr val="tx1"/>
                </a:solidFill>
                <a:sym typeface="Wingdings" pitchFamily="2" charset="2"/>
              </a:rPr>
              <a:t>Elacestrant</a:t>
            </a: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de-DE" dirty="0" err="1">
                <a:solidFill>
                  <a:schemeClr val="tx1"/>
                </a:solidFill>
                <a:sym typeface="Wingdings" pitchFamily="2" charset="2"/>
              </a:rPr>
              <a:t>Orserdu</a:t>
            </a:r>
            <a:r>
              <a:rPr lang="de-DE" dirty="0">
                <a:solidFill>
                  <a:schemeClr val="tx1"/>
                </a:solidFill>
                <a:sym typeface="Wingdings" pitchFamily="2" charset="2"/>
              </a:rPr>
              <a:t>®)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F5B8B04-EC1E-5508-3E85-843F5ECC581D}"/>
              </a:ext>
            </a:extLst>
          </p:cNvPr>
          <p:cNvGrpSpPr/>
          <p:nvPr/>
        </p:nvGrpSpPr>
        <p:grpSpPr>
          <a:xfrm>
            <a:off x="10031827" y="2929596"/>
            <a:ext cx="1012874" cy="998806"/>
            <a:chOff x="10031827" y="2929596"/>
            <a:chExt cx="1012874" cy="9988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9C863E-CB14-D3FE-8984-0C49010633FE}"/>
                </a:ext>
              </a:extLst>
            </p:cNvPr>
            <p:cNvSpPr/>
            <p:nvPr/>
          </p:nvSpPr>
          <p:spPr>
            <a:xfrm>
              <a:off x="10031827" y="2929596"/>
              <a:ext cx="1012874" cy="99880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 descr="Aufwärtstrend">
              <a:extLst>
                <a:ext uri="{FF2B5EF4-FFF2-40B4-BE49-F238E27FC236}">
                  <a16:creationId xmlns:a16="http://schemas.microsoft.com/office/drawing/2014/main" id="{67E9EBAA-5D68-82BC-15BD-67ACEEE2F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00640" y="3091375"/>
              <a:ext cx="675249" cy="675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73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Personalisierte Medizin am UKF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25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21.11.24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F2455AB-AB6C-6715-2595-4EDDFC915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7077" b="80189"/>
          <a:stretch/>
        </p:blipFill>
        <p:spPr>
          <a:xfrm rot="5400000">
            <a:off x="3026079" y="-1087789"/>
            <a:ext cx="399949" cy="429187"/>
          </a:xfrm>
        </p:spPr>
      </p:pic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00AB24D1-4351-BA10-770D-F5FC5F8DC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72" r="87077" b="61917"/>
          <a:stretch/>
        </p:blipFill>
        <p:spPr>
          <a:xfrm rot="5400000">
            <a:off x="2820238" y="-953739"/>
            <a:ext cx="399949" cy="429187"/>
          </a:xfrm>
          <a:prstGeom prst="rect">
            <a:avLst/>
          </a:prstGeom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C1833B24-6ECE-22EF-14A9-A17E260B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2" t="40094" r="87601" b="40094"/>
          <a:stretch/>
        </p:blipFill>
        <p:spPr>
          <a:xfrm rot="5400000">
            <a:off x="3568654" y="8051540"/>
            <a:ext cx="303195" cy="429187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89C3FE79-4968-E350-4470-33689DC4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4" t="61875" r="87601" b="18313"/>
          <a:stretch/>
        </p:blipFill>
        <p:spPr>
          <a:xfrm>
            <a:off x="-2624104" y="4301691"/>
            <a:ext cx="399949" cy="429187"/>
          </a:xfrm>
          <a:prstGeom prst="rect">
            <a:avLst/>
          </a:prstGeo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F5C7A3A0-C860-6349-A99C-1EA95FBE9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4" t="81537" r="87601" b="-1349"/>
          <a:stretch/>
        </p:blipFill>
        <p:spPr>
          <a:xfrm rot="5400000">
            <a:off x="-1674721" y="-583554"/>
            <a:ext cx="399949" cy="429187"/>
          </a:xfrm>
          <a:prstGeom prst="rect">
            <a:avLst/>
          </a:prstGeom>
        </p:spPr>
      </p:pic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66359760-A448-2F0B-12F0-B4781C60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5" t="80297" r="69702" b="-109"/>
          <a:stretch/>
        </p:blipFill>
        <p:spPr>
          <a:xfrm rot="5400000">
            <a:off x="-2282706" y="4404747"/>
            <a:ext cx="399949" cy="429187"/>
          </a:xfrm>
          <a:prstGeom prst="rect">
            <a:avLst/>
          </a:prstGeom>
        </p:spPr>
      </p:pic>
      <p:pic>
        <p:nvPicPr>
          <p:cNvPr id="17" name="Inhaltsplatzhalter 6">
            <a:extLst>
              <a:ext uri="{FF2B5EF4-FFF2-40B4-BE49-F238E27FC236}">
                <a16:creationId xmlns:a16="http://schemas.microsoft.com/office/drawing/2014/main" id="{779A0E55-5644-D273-9595-12E77824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4" t="62715" r="68603" b="17473"/>
          <a:stretch/>
        </p:blipFill>
        <p:spPr>
          <a:xfrm rot="5400000">
            <a:off x="-1396415" y="-550601"/>
            <a:ext cx="399949" cy="429187"/>
          </a:xfrm>
          <a:prstGeom prst="rect">
            <a:avLst/>
          </a:prstGeom>
        </p:spPr>
      </p:pic>
      <p:pic>
        <p:nvPicPr>
          <p:cNvPr id="18" name="Inhaltsplatzhalter 6">
            <a:extLst>
              <a:ext uri="{FF2B5EF4-FFF2-40B4-BE49-F238E27FC236}">
                <a16:creationId xmlns:a16="http://schemas.microsoft.com/office/drawing/2014/main" id="{55F030EC-9652-B99F-5E62-45443C309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97" t="39177" r="69380" b="41011"/>
          <a:stretch/>
        </p:blipFill>
        <p:spPr>
          <a:xfrm rot="5400000">
            <a:off x="3570920" y="8269680"/>
            <a:ext cx="399949" cy="429187"/>
          </a:xfrm>
          <a:prstGeom prst="rect">
            <a:avLst/>
          </a:prstGeom>
        </p:spPr>
      </p:pic>
      <p:pic>
        <p:nvPicPr>
          <p:cNvPr id="19" name="Inhaltsplatzhalter 6">
            <a:extLst>
              <a:ext uri="{FF2B5EF4-FFF2-40B4-BE49-F238E27FC236}">
                <a16:creationId xmlns:a16="http://schemas.microsoft.com/office/drawing/2014/main" id="{DA5219F6-8A53-DD66-E5FF-043BD98D3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5" t="18336" r="69702" b="61852"/>
          <a:stretch/>
        </p:blipFill>
        <p:spPr>
          <a:xfrm rot="5400000">
            <a:off x="-1518059" y="-978105"/>
            <a:ext cx="399949" cy="429187"/>
          </a:xfrm>
          <a:prstGeom prst="rect">
            <a:avLst/>
          </a:prstGeom>
        </p:spPr>
      </p:pic>
      <p:pic>
        <p:nvPicPr>
          <p:cNvPr id="20" name="Inhaltsplatzhalter 6">
            <a:extLst>
              <a:ext uri="{FF2B5EF4-FFF2-40B4-BE49-F238E27FC236}">
                <a16:creationId xmlns:a16="http://schemas.microsoft.com/office/drawing/2014/main" id="{290D9E4C-458D-52D4-0D1F-27C276C4D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6" t="3" r="70321" b="80185"/>
          <a:stretch/>
        </p:blipFill>
        <p:spPr>
          <a:xfrm rot="5400000">
            <a:off x="-2462424" y="4594862"/>
            <a:ext cx="399949" cy="429187"/>
          </a:xfrm>
          <a:prstGeom prst="rect">
            <a:avLst/>
          </a:prstGeom>
        </p:spPr>
      </p:pic>
      <p:pic>
        <p:nvPicPr>
          <p:cNvPr id="21" name="Inhaltsplatzhalter 6">
            <a:extLst>
              <a:ext uri="{FF2B5EF4-FFF2-40B4-BE49-F238E27FC236}">
                <a16:creationId xmlns:a16="http://schemas.microsoft.com/office/drawing/2014/main" id="{D4AFE181-F989-412F-CF91-052775EEB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t="2831" r="51018" b="79161"/>
          <a:stretch/>
        </p:blipFill>
        <p:spPr>
          <a:xfrm rot="18636146">
            <a:off x="1355096" y="7358471"/>
            <a:ext cx="710562" cy="693069"/>
          </a:xfrm>
          <a:prstGeom prst="rect">
            <a:avLst/>
          </a:prstGeom>
        </p:spPr>
      </p:pic>
      <p:pic>
        <p:nvPicPr>
          <p:cNvPr id="22" name="Inhaltsplatzhalter 6">
            <a:extLst>
              <a:ext uri="{FF2B5EF4-FFF2-40B4-BE49-F238E27FC236}">
                <a16:creationId xmlns:a16="http://schemas.microsoft.com/office/drawing/2014/main" id="{8FDD87B7-FD59-8FFF-E1D1-01FD73EF9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3" t="19123" r="51284" b="61065"/>
          <a:stretch/>
        </p:blipFill>
        <p:spPr>
          <a:xfrm rot="18636146">
            <a:off x="-1907003" y="-2207388"/>
            <a:ext cx="710562" cy="762508"/>
          </a:xfrm>
          <a:prstGeom prst="rect">
            <a:avLst/>
          </a:prstGeom>
        </p:spPr>
      </p:pic>
      <p:pic>
        <p:nvPicPr>
          <p:cNvPr id="24" name="Inhaltsplatzhalter 6">
            <a:extLst>
              <a:ext uri="{FF2B5EF4-FFF2-40B4-BE49-F238E27FC236}">
                <a16:creationId xmlns:a16="http://schemas.microsoft.com/office/drawing/2014/main" id="{15FC6B24-B8DF-8BE3-7E8C-ABCD39B7E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6" t="62165" r="50071" b="18023"/>
          <a:stretch/>
        </p:blipFill>
        <p:spPr>
          <a:xfrm rot="18636146">
            <a:off x="2136268" y="7095294"/>
            <a:ext cx="710562" cy="762508"/>
          </a:xfrm>
          <a:prstGeom prst="rect">
            <a:avLst/>
          </a:prstGeom>
        </p:spPr>
      </p:pic>
      <p:pic>
        <p:nvPicPr>
          <p:cNvPr id="25" name="Inhaltsplatzhalter 6">
            <a:extLst>
              <a:ext uri="{FF2B5EF4-FFF2-40B4-BE49-F238E27FC236}">
                <a16:creationId xmlns:a16="http://schemas.microsoft.com/office/drawing/2014/main" id="{B64C4C04-A174-E8F7-BF7B-BDD829523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06" t="58820" r="30671" b="21368"/>
          <a:stretch/>
        </p:blipFill>
        <p:spPr>
          <a:xfrm rot="18636146">
            <a:off x="1335496" y="-2004347"/>
            <a:ext cx="710562" cy="762508"/>
          </a:xfrm>
          <a:prstGeom prst="rect">
            <a:avLst/>
          </a:prstGeom>
        </p:spPr>
      </p:pic>
      <p:pic>
        <p:nvPicPr>
          <p:cNvPr id="26" name="Inhaltsplatzhalter 6">
            <a:extLst>
              <a:ext uri="{FF2B5EF4-FFF2-40B4-BE49-F238E27FC236}">
                <a16:creationId xmlns:a16="http://schemas.microsoft.com/office/drawing/2014/main" id="{6B723D7C-B626-500C-6B7A-D0977410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23" t="38852" r="31954" b="41336"/>
          <a:stretch/>
        </p:blipFill>
        <p:spPr>
          <a:xfrm rot="18636146">
            <a:off x="-3296372" y="2773589"/>
            <a:ext cx="710562" cy="762508"/>
          </a:xfrm>
          <a:prstGeom prst="rect">
            <a:avLst/>
          </a:prstGeom>
        </p:spPr>
      </p:pic>
      <p:pic>
        <p:nvPicPr>
          <p:cNvPr id="27" name="Inhaltsplatzhalter 6">
            <a:extLst>
              <a:ext uri="{FF2B5EF4-FFF2-40B4-BE49-F238E27FC236}">
                <a16:creationId xmlns:a16="http://schemas.microsoft.com/office/drawing/2014/main" id="{F19F554F-AEDA-176F-FD53-6C76417F8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44" t="19906" r="31533" b="60282"/>
          <a:stretch/>
        </p:blipFill>
        <p:spPr>
          <a:xfrm rot="18636146">
            <a:off x="2023398" y="7878942"/>
            <a:ext cx="710562" cy="762508"/>
          </a:xfrm>
          <a:prstGeom prst="rect">
            <a:avLst/>
          </a:prstGeom>
        </p:spPr>
      </p:pic>
      <p:pic>
        <p:nvPicPr>
          <p:cNvPr id="28" name="Inhaltsplatzhalter 6">
            <a:extLst>
              <a:ext uri="{FF2B5EF4-FFF2-40B4-BE49-F238E27FC236}">
                <a16:creationId xmlns:a16="http://schemas.microsoft.com/office/drawing/2014/main" id="{AE586084-B9E7-D4EF-2897-E0D116E8C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72" t="713" r="32205" b="79475"/>
          <a:stretch/>
        </p:blipFill>
        <p:spPr>
          <a:xfrm rot="18636146">
            <a:off x="-2973011" y="2936744"/>
            <a:ext cx="710562" cy="762508"/>
          </a:xfrm>
          <a:prstGeom prst="rect">
            <a:avLst/>
          </a:prstGeom>
        </p:spPr>
      </p:pic>
      <p:pic>
        <p:nvPicPr>
          <p:cNvPr id="29" name="Inhaltsplatzhalter 6">
            <a:extLst>
              <a:ext uri="{FF2B5EF4-FFF2-40B4-BE49-F238E27FC236}">
                <a16:creationId xmlns:a16="http://schemas.microsoft.com/office/drawing/2014/main" id="{6021785D-237B-96D2-E0C7-638115C39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3" t="1789" r="15174" b="78399"/>
          <a:stretch/>
        </p:blipFill>
        <p:spPr>
          <a:xfrm rot="18636146">
            <a:off x="-1318085" y="-2122665"/>
            <a:ext cx="710562" cy="762508"/>
          </a:xfrm>
          <a:prstGeom prst="rect">
            <a:avLst/>
          </a:prstGeom>
        </p:spPr>
      </p:pic>
      <p:pic>
        <p:nvPicPr>
          <p:cNvPr id="32" name="Inhaltsplatzhalter 6">
            <a:extLst>
              <a:ext uri="{FF2B5EF4-FFF2-40B4-BE49-F238E27FC236}">
                <a16:creationId xmlns:a16="http://schemas.microsoft.com/office/drawing/2014/main" id="{8367EF6E-6BD2-7E8B-8A1B-300A593B6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10" t="26233" r="39233" b="57079"/>
          <a:stretch/>
        </p:blipFill>
        <p:spPr>
          <a:xfrm rot="18636146">
            <a:off x="-2594234" y="2603317"/>
            <a:ext cx="243287" cy="667652"/>
          </a:xfrm>
          <a:prstGeom prst="rect">
            <a:avLst/>
          </a:prstGeom>
        </p:spPr>
      </p:pic>
      <p:pic>
        <p:nvPicPr>
          <p:cNvPr id="33" name="Inhaltsplatzhalter 6">
            <a:extLst>
              <a:ext uri="{FF2B5EF4-FFF2-40B4-BE49-F238E27FC236}">
                <a16:creationId xmlns:a16="http://schemas.microsoft.com/office/drawing/2014/main" id="{A51D29CD-73BB-B80C-0C12-DBD61A31D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60" t="52196" r="53484" b="32980"/>
          <a:stretch/>
        </p:blipFill>
        <p:spPr>
          <a:xfrm rot="18636146">
            <a:off x="1233453" y="-1741411"/>
            <a:ext cx="243287" cy="593062"/>
          </a:xfrm>
          <a:prstGeom prst="rect">
            <a:avLst/>
          </a:prstGeom>
        </p:spPr>
      </p:pic>
      <p:pic>
        <p:nvPicPr>
          <p:cNvPr id="3" name="Inhaltsplatzhalter 6">
            <a:extLst>
              <a:ext uri="{FF2B5EF4-FFF2-40B4-BE49-F238E27FC236}">
                <a16:creationId xmlns:a16="http://schemas.microsoft.com/office/drawing/2014/main" id="{50D984C6-7227-7861-9A52-E5807A2DE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20" t="59873" r="46923" b="23439"/>
          <a:stretch/>
        </p:blipFill>
        <p:spPr>
          <a:xfrm rot="18636146">
            <a:off x="-2128472" y="-1645757"/>
            <a:ext cx="243287" cy="6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6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Personalisierte Medizin am UKF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26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21.11.24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F2455AB-AB6C-6715-2595-4EDDFC915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7077" b="80189"/>
          <a:stretch/>
        </p:blipFill>
        <p:spPr>
          <a:xfrm>
            <a:off x="1642587" y="2940249"/>
            <a:ext cx="399949" cy="429187"/>
          </a:xfrm>
        </p:spPr>
      </p:pic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00AB24D1-4351-BA10-770D-F5FC5F8DC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72" r="87077" b="61917"/>
          <a:stretch/>
        </p:blipFill>
        <p:spPr>
          <a:xfrm>
            <a:off x="1436746" y="3074299"/>
            <a:ext cx="399949" cy="429187"/>
          </a:xfrm>
          <a:prstGeom prst="rect">
            <a:avLst/>
          </a:prstGeom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C1833B24-6ECE-22EF-14A9-A17E260B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2" t="40094" r="87601" b="40094"/>
          <a:stretch/>
        </p:blipFill>
        <p:spPr>
          <a:xfrm>
            <a:off x="2424235" y="3691760"/>
            <a:ext cx="303195" cy="429187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89C3FE79-4968-E350-4470-33689DC4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4" t="61875" r="87601" b="18313"/>
          <a:stretch/>
        </p:blipFill>
        <p:spPr>
          <a:xfrm>
            <a:off x="683467" y="4209724"/>
            <a:ext cx="399949" cy="429187"/>
          </a:xfrm>
          <a:prstGeom prst="rect">
            <a:avLst/>
          </a:prstGeo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F5C7A3A0-C860-6349-A99C-1EA95FBE9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4" t="81537" r="87601" b="-1349"/>
          <a:stretch/>
        </p:blipFill>
        <p:spPr>
          <a:xfrm>
            <a:off x="3398022" y="3351708"/>
            <a:ext cx="399949" cy="429187"/>
          </a:xfrm>
          <a:prstGeom prst="rect">
            <a:avLst/>
          </a:prstGeom>
        </p:spPr>
      </p:pic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66359760-A448-2F0B-12F0-B4781C60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5" t="80297" r="69702" b="-109"/>
          <a:stretch/>
        </p:blipFill>
        <p:spPr>
          <a:xfrm>
            <a:off x="1024865" y="4312780"/>
            <a:ext cx="399949" cy="429187"/>
          </a:xfrm>
          <a:prstGeom prst="rect">
            <a:avLst/>
          </a:prstGeom>
        </p:spPr>
      </p:pic>
      <p:pic>
        <p:nvPicPr>
          <p:cNvPr id="17" name="Inhaltsplatzhalter 6">
            <a:extLst>
              <a:ext uri="{FF2B5EF4-FFF2-40B4-BE49-F238E27FC236}">
                <a16:creationId xmlns:a16="http://schemas.microsoft.com/office/drawing/2014/main" id="{779A0E55-5644-D273-9595-12E77824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4" t="62715" r="68603" b="17473"/>
          <a:stretch/>
        </p:blipFill>
        <p:spPr>
          <a:xfrm>
            <a:off x="3676328" y="3384661"/>
            <a:ext cx="399949" cy="429187"/>
          </a:xfrm>
          <a:prstGeom prst="rect">
            <a:avLst/>
          </a:prstGeom>
        </p:spPr>
      </p:pic>
      <p:pic>
        <p:nvPicPr>
          <p:cNvPr id="18" name="Inhaltsplatzhalter 6">
            <a:extLst>
              <a:ext uri="{FF2B5EF4-FFF2-40B4-BE49-F238E27FC236}">
                <a16:creationId xmlns:a16="http://schemas.microsoft.com/office/drawing/2014/main" id="{55F030EC-9652-B99F-5E62-45443C309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97" t="39177" r="69380" b="41011"/>
          <a:stretch/>
        </p:blipFill>
        <p:spPr>
          <a:xfrm>
            <a:off x="2426501" y="3909900"/>
            <a:ext cx="399949" cy="429187"/>
          </a:xfrm>
          <a:prstGeom prst="rect">
            <a:avLst/>
          </a:prstGeom>
        </p:spPr>
      </p:pic>
      <p:pic>
        <p:nvPicPr>
          <p:cNvPr id="19" name="Inhaltsplatzhalter 6">
            <a:extLst>
              <a:ext uri="{FF2B5EF4-FFF2-40B4-BE49-F238E27FC236}">
                <a16:creationId xmlns:a16="http://schemas.microsoft.com/office/drawing/2014/main" id="{DA5219F6-8A53-DD66-E5FF-043BD98D3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5" t="18336" r="69702" b="61852"/>
          <a:stretch/>
        </p:blipFill>
        <p:spPr>
          <a:xfrm>
            <a:off x="3554684" y="2957157"/>
            <a:ext cx="399949" cy="429187"/>
          </a:xfrm>
          <a:prstGeom prst="rect">
            <a:avLst/>
          </a:prstGeom>
        </p:spPr>
      </p:pic>
      <p:pic>
        <p:nvPicPr>
          <p:cNvPr id="20" name="Inhaltsplatzhalter 6">
            <a:extLst>
              <a:ext uri="{FF2B5EF4-FFF2-40B4-BE49-F238E27FC236}">
                <a16:creationId xmlns:a16="http://schemas.microsoft.com/office/drawing/2014/main" id="{290D9E4C-458D-52D4-0D1F-27C276C4D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6" t="3" r="70321" b="80185"/>
          <a:stretch/>
        </p:blipFill>
        <p:spPr>
          <a:xfrm>
            <a:off x="845147" y="4502895"/>
            <a:ext cx="399949" cy="429187"/>
          </a:xfrm>
          <a:prstGeom prst="rect">
            <a:avLst/>
          </a:prstGeom>
        </p:spPr>
      </p:pic>
      <p:pic>
        <p:nvPicPr>
          <p:cNvPr id="21" name="Inhaltsplatzhalter 6">
            <a:extLst>
              <a:ext uri="{FF2B5EF4-FFF2-40B4-BE49-F238E27FC236}">
                <a16:creationId xmlns:a16="http://schemas.microsoft.com/office/drawing/2014/main" id="{D4AFE181-F989-412F-CF91-052775EEB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t="2831" r="51018" b="79161"/>
          <a:stretch/>
        </p:blipFill>
        <p:spPr>
          <a:xfrm>
            <a:off x="1949156" y="3246546"/>
            <a:ext cx="710562" cy="693069"/>
          </a:xfrm>
          <a:prstGeom prst="rect">
            <a:avLst/>
          </a:prstGeom>
        </p:spPr>
      </p:pic>
      <p:pic>
        <p:nvPicPr>
          <p:cNvPr id="22" name="Inhaltsplatzhalter 6">
            <a:extLst>
              <a:ext uri="{FF2B5EF4-FFF2-40B4-BE49-F238E27FC236}">
                <a16:creationId xmlns:a16="http://schemas.microsoft.com/office/drawing/2014/main" id="{8FDD87B7-FD59-8FFF-E1D1-01FD73EF9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3" t="19123" r="51284" b="61065"/>
          <a:stretch/>
        </p:blipFill>
        <p:spPr>
          <a:xfrm>
            <a:off x="3399378" y="2312169"/>
            <a:ext cx="710562" cy="762508"/>
          </a:xfrm>
          <a:prstGeom prst="rect">
            <a:avLst/>
          </a:prstGeom>
        </p:spPr>
      </p:pic>
      <p:pic>
        <p:nvPicPr>
          <p:cNvPr id="24" name="Inhaltsplatzhalter 6">
            <a:extLst>
              <a:ext uri="{FF2B5EF4-FFF2-40B4-BE49-F238E27FC236}">
                <a16:creationId xmlns:a16="http://schemas.microsoft.com/office/drawing/2014/main" id="{15FC6B24-B8DF-8BE3-7E8C-ABCD39B7E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6" t="62165" r="50071" b="18023"/>
          <a:stretch/>
        </p:blipFill>
        <p:spPr>
          <a:xfrm>
            <a:off x="2212381" y="2970034"/>
            <a:ext cx="710562" cy="762508"/>
          </a:xfrm>
          <a:prstGeom prst="rect">
            <a:avLst/>
          </a:prstGeom>
        </p:spPr>
      </p:pic>
      <p:pic>
        <p:nvPicPr>
          <p:cNvPr id="25" name="Inhaltsplatzhalter 6">
            <a:extLst>
              <a:ext uri="{FF2B5EF4-FFF2-40B4-BE49-F238E27FC236}">
                <a16:creationId xmlns:a16="http://schemas.microsoft.com/office/drawing/2014/main" id="{B64C4C04-A174-E8F7-BF7B-BDD829523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06" t="58820" r="30671" b="21368"/>
          <a:stretch/>
        </p:blipFill>
        <p:spPr>
          <a:xfrm>
            <a:off x="1531429" y="2298845"/>
            <a:ext cx="710562" cy="762508"/>
          </a:xfrm>
          <a:prstGeom prst="rect">
            <a:avLst/>
          </a:prstGeom>
        </p:spPr>
      </p:pic>
      <p:pic>
        <p:nvPicPr>
          <p:cNvPr id="26" name="Inhaltsplatzhalter 6">
            <a:extLst>
              <a:ext uri="{FF2B5EF4-FFF2-40B4-BE49-F238E27FC236}">
                <a16:creationId xmlns:a16="http://schemas.microsoft.com/office/drawing/2014/main" id="{6B723D7C-B626-500C-6B7A-D0977410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23" t="38852" r="31954" b="41336"/>
          <a:stretch/>
        </p:blipFill>
        <p:spPr>
          <a:xfrm>
            <a:off x="426543" y="3509797"/>
            <a:ext cx="710562" cy="762508"/>
          </a:xfrm>
          <a:prstGeom prst="rect">
            <a:avLst/>
          </a:prstGeom>
        </p:spPr>
      </p:pic>
      <p:pic>
        <p:nvPicPr>
          <p:cNvPr id="27" name="Inhaltsplatzhalter 6">
            <a:extLst>
              <a:ext uri="{FF2B5EF4-FFF2-40B4-BE49-F238E27FC236}">
                <a16:creationId xmlns:a16="http://schemas.microsoft.com/office/drawing/2014/main" id="{F19F554F-AEDA-176F-FD53-6C76417F8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44" t="19906" r="31533" b="60282"/>
          <a:stretch/>
        </p:blipFill>
        <p:spPr>
          <a:xfrm>
            <a:off x="2483583" y="3277964"/>
            <a:ext cx="710562" cy="762508"/>
          </a:xfrm>
          <a:prstGeom prst="rect">
            <a:avLst/>
          </a:prstGeom>
        </p:spPr>
      </p:pic>
      <p:pic>
        <p:nvPicPr>
          <p:cNvPr id="28" name="Inhaltsplatzhalter 6">
            <a:extLst>
              <a:ext uri="{FF2B5EF4-FFF2-40B4-BE49-F238E27FC236}">
                <a16:creationId xmlns:a16="http://schemas.microsoft.com/office/drawing/2014/main" id="{AE586084-B9E7-D4EF-2897-E0D116E8C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72" t="713" r="32205" b="79475"/>
          <a:stretch/>
        </p:blipFill>
        <p:spPr>
          <a:xfrm>
            <a:off x="749904" y="3672952"/>
            <a:ext cx="710562" cy="762508"/>
          </a:xfrm>
          <a:prstGeom prst="rect">
            <a:avLst/>
          </a:prstGeom>
        </p:spPr>
      </p:pic>
      <p:pic>
        <p:nvPicPr>
          <p:cNvPr id="29" name="Inhaltsplatzhalter 6">
            <a:extLst>
              <a:ext uri="{FF2B5EF4-FFF2-40B4-BE49-F238E27FC236}">
                <a16:creationId xmlns:a16="http://schemas.microsoft.com/office/drawing/2014/main" id="{6021785D-237B-96D2-E0C7-638115C39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3" t="1789" r="15174" b="78399"/>
          <a:stretch/>
        </p:blipFill>
        <p:spPr>
          <a:xfrm>
            <a:off x="3699178" y="2688032"/>
            <a:ext cx="710562" cy="762508"/>
          </a:xfrm>
          <a:prstGeom prst="rect">
            <a:avLst/>
          </a:prstGeom>
        </p:spPr>
      </p:pic>
      <p:pic>
        <p:nvPicPr>
          <p:cNvPr id="32" name="Inhaltsplatzhalter 6">
            <a:extLst>
              <a:ext uri="{FF2B5EF4-FFF2-40B4-BE49-F238E27FC236}">
                <a16:creationId xmlns:a16="http://schemas.microsoft.com/office/drawing/2014/main" id="{8367EF6E-6BD2-7E8B-8A1B-300A593B6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10" t="26233" r="39233" b="57079"/>
          <a:stretch/>
        </p:blipFill>
        <p:spPr>
          <a:xfrm>
            <a:off x="1196497" y="3455745"/>
            <a:ext cx="243287" cy="667652"/>
          </a:xfrm>
          <a:prstGeom prst="rect">
            <a:avLst/>
          </a:prstGeom>
        </p:spPr>
      </p:pic>
      <p:pic>
        <p:nvPicPr>
          <p:cNvPr id="33" name="Inhaltsplatzhalter 6">
            <a:extLst>
              <a:ext uri="{FF2B5EF4-FFF2-40B4-BE49-F238E27FC236}">
                <a16:creationId xmlns:a16="http://schemas.microsoft.com/office/drawing/2014/main" id="{A51D29CD-73BB-B80C-0C12-DBD61A31D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60" t="52196" r="53484" b="32980"/>
          <a:stretch/>
        </p:blipFill>
        <p:spPr>
          <a:xfrm>
            <a:off x="1429386" y="2561781"/>
            <a:ext cx="243287" cy="593062"/>
          </a:xfrm>
          <a:prstGeom prst="rect">
            <a:avLst/>
          </a:prstGeom>
        </p:spPr>
      </p:pic>
      <p:pic>
        <p:nvPicPr>
          <p:cNvPr id="3" name="Inhaltsplatzhalter 6">
            <a:extLst>
              <a:ext uri="{FF2B5EF4-FFF2-40B4-BE49-F238E27FC236}">
                <a16:creationId xmlns:a16="http://schemas.microsoft.com/office/drawing/2014/main" id="{50D984C6-7227-7861-9A52-E5807A2DE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20" t="59873" r="46923" b="23439"/>
          <a:stretch/>
        </p:blipFill>
        <p:spPr>
          <a:xfrm>
            <a:off x="3399378" y="2682839"/>
            <a:ext cx="243287" cy="667652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D8578F1-2A3D-7F11-63CA-33ACCB6E1890}"/>
              </a:ext>
            </a:extLst>
          </p:cNvPr>
          <p:cNvSpPr txBox="1">
            <a:spLocks/>
          </p:cNvSpPr>
          <p:nvPr/>
        </p:nvSpPr>
        <p:spPr>
          <a:xfrm>
            <a:off x="4800053" y="2028011"/>
            <a:ext cx="5669512" cy="9420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de-DE" b="1" dirty="0">
                <a:sym typeface="Wingdings" pitchFamily="2" charset="2"/>
              </a:rPr>
              <a:t>Molekulares Tumorboard</a:t>
            </a:r>
            <a:r>
              <a:rPr lang="de-DE" dirty="0">
                <a:sym typeface="Wingdings" pitchFamily="2" charset="2"/>
              </a:rPr>
              <a:t>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10:30 Uhr PP13 – Raum 157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sym typeface="Wingdings" pitchFamily="2" charset="2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AC5C042-223C-4DAA-BB18-DF41E291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79" y="5366475"/>
            <a:ext cx="3079585" cy="111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B8ACCF0-A4F6-9673-8A8A-089E44DC6E4D}"/>
              </a:ext>
            </a:extLst>
          </p:cNvPr>
          <p:cNvGrpSpPr/>
          <p:nvPr/>
        </p:nvGrpSpPr>
        <p:grpSpPr>
          <a:xfrm>
            <a:off x="8348888" y="1475591"/>
            <a:ext cx="2120676" cy="1585762"/>
            <a:chOff x="6913716" y="218946"/>
            <a:chExt cx="2729288" cy="2040860"/>
          </a:xfrm>
        </p:grpSpPr>
        <p:pic>
          <p:nvPicPr>
            <p:cNvPr id="34" name="Grafik 3">
              <a:extLst>
                <a:ext uri="{FF2B5EF4-FFF2-40B4-BE49-F238E27FC236}">
                  <a16:creationId xmlns:a16="http://schemas.microsoft.com/office/drawing/2014/main" id="{C4A6E627-6C35-AE3A-B51D-B6373E63F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044" y="316706"/>
              <a:ext cx="196596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B66EAB0-28E1-4470-E223-032368E7F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16" y="218946"/>
              <a:ext cx="1217676" cy="978916"/>
            </a:xfrm>
            <a:prstGeom prst="rect">
              <a:avLst/>
            </a:prstGeom>
          </p:spPr>
        </p:pic>
      </p:grp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BE81D598-A5E6-3DAD-7350-C69E6FB38D19}"/>
              </a:ext>
            </a:extLst>
          </p:cNvPr>
          <p:cNvSpPr txBox="1">
            <a:spLocks/>
          </p:cNvSpPr>
          <p:nvPr/>
        </p:nvSpPr>
        <p:spPr>
          <a:xfrm>
            <a:off x="4800053" y="3475287"/>
            <a:ext cx="5669512" cy="2454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rgbClr val="BE0028"/>
                </a:solidFill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b="1" dirty="0">
                <a:sym typeface="Wingdings" pitchFamily="2" charset="2"/>
              </a:rPr>
              <a:t>Projekt PM</a:t>
            </a:r>
            <a:r>
              <a:rPr lang="de-DE" b="1" baseline="30000" dirty="0">
                <a:sym typeface="Wingdings" pitchFamily="2" charset="2"/>
              </a:rPr>
              <a:t>4</a:t>
            </a:r>
            <a:r>
              <a:rPr lang="de-DE" b="1" dirty="0">
                <a:sym typeface="Wingdings" pitchFamily="2" charset="2"/>
              </a:rPr>
              <a:t>Onco: </a:t>
            </a:r>
            <a:r>
              <a:rPr lang="de-DE" dirty="0">
                <a:sym typeface="Wingdings" pitchFamily="2" charset="2"/>
              </a:rPr>
              <a:t>„Personalisierte Medizin für die Onkologie“ – Verbundprojekt zur Erarbeitung einer Datenstruktur in der Personalisierten Medizin – </a:t>
            </a:r>
            <a:r>
              <a:rPr lang="de-DE" b="1" dirty="0">
                <a:sym typeface="Wingdings" pitchFamily="2" charset="2"/>
              </a:rPr>
              <a:t>mit Patient*innen für Patient*innen </a:t>
            </a:r>
            <a:br>
              <a:rPr lang="de-DE" b="1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Infostand</a:t>
            </a:r>
          </a:p>
        </p:txBody>
      </p:sp>
    </p:spTree>
    <p:extLst>
      <p:ext uri="{BB962C8B-B14F-4D97-AF65-F5344CB8AC3E}">
        <p14:creationId xmlns:p14="http://schemas.microsoft.com/office/powerpoint/2010/main" val="4075353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Danke!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65F0A1-205C-A1B0-D094-BD14D764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9"/>
            <a:ext cx="9953627" cy="43387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e-DE" b="1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27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E65F0A1-205C-A1B0-D094-BD14D764E4DC}"/>
              </a:ext>
            </a:extLst>
          </p:cNvPr>
          <p:cNvSpPr txBox="1">
            <a:spLocks/>
          </p:cNvSpPr>
          <p:nvPr/>
        </p:nvSpPr>
        <p:spPr>
          <a:xfrm>
            <a:off x="668337" y="1925639"/>
            <a:ext cx="9953627" cy="4338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 marL="0" indent="0">
              <a:lnSpc>
                <a:spcPct val="150000"/>
              </a:lnSpc>
              <a:buFont typeface="Symbol" pitchFamily="2" charset="2"/>
              <a:buNone/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7EEB90-8099-8C5A-CE9F-03BFD963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36" y="1495674"/>
            <a:ext cx="4793183" cy="4893903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D88B8D6-2A3A-89BB-6DDD-9DC7EBB455C4}"/>
              </a:ext>
            </a:extLst>
          </p:cNvPr>
          <p:cNvSpPr txBox="1">
            <a:spLocks/>
          </p:cNvSpPr>
          <p:nvPr/>
        </p:nvSpPr>
        <p:spPr>
          <a:xfrm>
            <a:off x="6921498" y="3317649"/>
            <a:ext cx="3624266" cy="1249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Ich wünsche Ihnen einen aufschlussreichen Tag und alles Gute!</a:t>
            </a:r>
          </a:p>
        </p:txBody>
      </p:sp>
    </p:spTree>
    <p:extLst>
      <p:ext uri="{BB962C8B-B14F-4D97-AF65-F5344CB8AC3E}">
        <p14:creationId xmlns:p14="http://schemas.microsoft.com/office/powerpoint/2010/main" val="10771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Besseres Krankheitsverständnis führt zu neuen Therapieansätzen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3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4CA6E41-C91A-BD9C-EE93-D6897D7E4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338" y="1035426"/>
            <a:ext cx="7601321" cy="5320925"/>
          </a:xfrm>
        </p:spPr>
      </p:pic>
    </p:spTree>
    <p:extLst>
      <p:ext uri="{BB962C8B-B14F-4D97-AF65-F5344CB8AC3E}">
        <p14:creationId xmlns:p14="http://schemas.microsoft.com/office/powerpoint/2010/main" val="1773347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Besseres Krankheitsverständnis führt zu neuen Therapieansätzen – Patient*in im Mittelpunkt!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4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21.11.24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3054B48-952D-F8E2-9D30-284E51304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9183" y="1111674"/>
            <a:ext cx="7613631" cy="5329542"/>
          </a:xfrm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FE0D99FA-4607-4E84-A785-C0CE4E7032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24" t="61875" r="87601" b="18313"/>
          <a:stretch/>
        </p:blipFill>
        <p:spPr>
          <a:xfrm rot="8111983">
            <a:off x="-5426083" y="4979690"/>
            <a:ext cx="878944" cy="943199"/>
          </a:xfrm>
          <a:prstGeom prst="rect">
            <a:avLst/>
          </a:prstGeom>
        </p:spPr>
      </p:pic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2CDD4F6F-297E-9E9D-3524-27022A97B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077" b="80189"/>
          <a:stretch/>
        </p:blipFill>
        <p:spPr>
          <a:xfrm rot="8111983">
            <a:off x="954678" y="-1795513"/>
            <a:ext cx="878944" cy="943199"/>
          </a:xfrm>
          <a:prstGeom prst="rect">
            <a:avLst/>
          </a:prstGeom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8030FE5A-88CC-357F-0E07-3E5E67E59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72" r="87077" b="61917"/>
          <a:stretch/>
        </p:blipFill>
        <p:spPr>
          <a:xfrm rot="8111983">
            <a:off x="721379" y="-1407865"/>
            <a:ext cx="878944" cy="943199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6F84894D-0CF0-5D6C-9810-6958AAC02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24" t="40094" r="87601" b="40094"/>
          <a:stretch/>
        </p:blipFill>
        <p:spPr>
          <a:xfrm rot="8111983">
            <a:off x="7757177" y="8762319"/>
            <a:ext cx="878944" cy="943199"/>
          </a:xfrm>
          <a:prstGeom prst="rect">
            <a:avLst/>
          </a:prstGeo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D55D5822-0D45-97D4-9FE6-A16F01968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24" t="81537" r="87601" b="-1349"/>
          <a:stretch/>
        </p:blipFill>
        <p:spPr>
          <a:xfrm rot="8111983">
            <a:off x="14525969" y="3654577"/>
            <a:ext cx="878944" cy="943199"/>
          </a:xfrm>
          <a:prstGeom prst="rect">
            <a:avLst/>
          </a:prstGeom>
        </p:spPr>
      </p:pic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FF98555E-1252-13E6-AF01-29DF7DB4C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75" t="80297" r="69702" b="-109"/>
          <a:stretch/>
        </p:blipFill>
        <p:spPr>
          <a:xfrm rot="8111983">
            <a:off x="-4693303" y="4992201"/>
            <a:ext cx="878944" cy="943199"/>
          </a:xfrm>
          <a:prstGeom prst="rect">
            <a:avLst/>
          </a:prstGeom>
        </p:spPr>
      </p:pic>
      <p:pic>
        <p:nvPicPr>
          <p:cNvPr id="17" name="Inhaltsplatzhalter 6">
            <a:extLst>
              <a:ext uri="{FF2B5EF4-FFF2-40B4-BE49-F238E27FC236}">
                <a16:creationId xmlns:a16="http://schemas.microsoft.com/office/drawing/2014/main" id="{B61F71FD-5C66-9F6B-71E3-14A0A68EB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4" t="62715" r="68603" b="17473"/>
          <a:stretch/>
        </p:blipFill>
        <p:spPr>
          <a:xfrm rot="8111983">
            <a:off x="14357947" y="4277406"/>
            <a:ext cx="878944" cy="943199"/>
          </a:xfrm>
          <a:prstGeom prst="rect">
            <a:avLst/>
          </a:prstGeom>
        </p:spPr>
      </p:pic>
      <p:pic>
        <p:nvPicPr>
          <p:cNvPr id="18" name="Inhaltsplatzhalter 6">
            <a:extLst>
              <a:ext uri="{FF2B5EF4-FFF2-40B4-BE49-F238E27FC236}">
                <a16:creationId xmlns:a16="http://schemas.microsoft.com/office/drawing/2014/main" id="{0422BD9C-C0FE-B2C4-A690-89D41F086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97" t="39177" r="69380" b="41011"/>
          <a:stretch/>
        </p:blipFill>
        <p:spPr>
          <a:xfrm rot="8111983">
            <a:off x="6956272" y="9196153"/>
            <a:ext cx="878944" cy="943199"/>
          </a:xfrm>
          <a:prstGeom prst="rect">
            <a:avLst/>
          </a:prstGeom>
        </p:spPr>
      </p:pic>
      <p:pic>
        <p:nvPicPr>
          <p:cNvPr id="19" name="Inhaltsplatzhalter 6">
            <a:extLst>
              <a:ext uri="{FF2B5EF4-FFF2-40B4-BE49-F238E27FC236}">
                <a16:creationId xmlns:a16="http://schemas.microsoft.com/office/drawing/2014/main" id="{588E673A-8AAF-4A84-EF1E-04512A536C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75" t="18336" r="69702" b="61852"/>
          <a:stretch/>
        </p:blipFill>
        <p:spPr>
          <a:xfrm rot="8111983">
            <a:off x="14053555" y="3612340"/>
            <a:ext cx="878944" cy="943199"/>
          </a:xfrm>
          <a:prstGeom prst="rect">
            <a:avLst/>
          </a:prstGeom>
        </p:spPr>
      </p:pic>
      <p:pic>
        <p:nvPicPr>
          <p:cNvPr id="20" name="Inhaltsplatzhalter 6">
            <a:extLst>
              <a:ext uri="{FF2B5EF4-FFF2-40B4-BE49-F238E27FC236}">
                <a16:creationId xmlns:a16="http://schemas.microsoft.com/office/drawing/2014/main" id="{9E5BEBAA-D662-FF74-B8EA-85D03F56E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56" t="3" r="70321" b="80185"/>
          <a:stretch/>
        </p:blipFill>
        <p:spPr>
          <a:xfrm rot="8111983">
            <a:off x="-4955489" y="5393237"/>
            <a:ext cx="878944" cy="943199"/>
          </a:xfrm>
          <a:prstGeom prst="rect">
            <a:avLst/>
          </a:prstGeom>
        </p:spPr>
      </p:pic>
      <p:pic>
        <p:nvPicPr>
          <p:cNvPr id="21" name="Inhaltsplatzhalter 6">
            <a:extLst>
              <a:ext uri="{FF2B5EF4-FFF2-40B4-BE49-F238E27FC236}">
                <a16:creationId xmlns:a16="http://schemas.microsoft.com/office/drawing/2014/main" id="{CBF1CDAB-03AF-F138-DAC2-F412C4B4D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59" t="2831" r="51018" b="77357"/>
          <a:stretch/>
        </p:blipFill>
        <p:spPr>
          <a:xfrm rot="19094128">
            <a:off x="3755428" y="7439138"/>
            <a:ext cx="1561561" cy="1675719"/>
          </a:xfrm>
          <a:prstGeom prst="rect">
            <a:avLst/>
          </a:prstGeom>
        </p:spPr>
      </p:pic>
      <p:pic>
        <p:nvPicPr>
          <p:cNvPr id="22" name="Inhaltsplatzhalter 6">
            <a:extLst>
              <a:ext uri="{FF2B5EF4-FFF2-40B4-BE49-F238E27FC236}">
                <a16:creationId xmlns:a16="http://schemas.microsoft.com/office/drawing/2014/main" id="{C7D98652-13D4-84EA-5A39-AAFFC44B31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3" t="19123" r="51284" b="61065"/>
          <a:stretch/>
        </p:blipFill>
        <p:spPr>
          <a:xfrm rot="19094128">
            <a:off x="12692280" y="184814"/>
            <a:ext cx="1561561" cy="1675719"/>
          </a:xfrm>
          <a:prstGeom prst="rect">
            <a:avLst/>
          </a:prstGeom>
        </p:spPr>
      </p:pic>
      <p:pic>
        <p:nvPicPr>
          <p:cNvPr id="23" name="Inhaltsplatzhalter 6">
            <a:extLst>
              <a:ext uri="{FF2B5EF4-FFF2-40B4-BE49-F238E27FC236}">
                <a16:creationId xmlns:a16="http://schemas.microsoft.com/office/drawing/2014/main" id="{0ED53DDF-962F-952C-A912-93DA99C2E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6" t="58820" r="30671" b="21368"/>
          <a:stretch/>
        </p:blipFill>
        <p:spPr>
          <a:xfrm rot="19094128">
            <a:off x="2142139" y="-3643879"/>
            <a:ext cx="1561561" cy="1675719"/>
          </a:xfrm>
          <a:prstGeom prst="rect">
            <a:avLst/>
          </a:prstGeom>
        </p:spPr>
      </p:pic>
      <p:pic>
        <p:nvPicPr>
          <p:cNvPr id="24" name="Inhaltsplatzhalter 6">
            <a:extLst>
              <a:ext uri="{FF2B5EF4-FFF2-40B4-BE49-F238E27FC236}">
                <a16:creationId xmlns:a16="http://schemas.microsoft.com/office/drawing/2014/main" id="{74E74E7B-A410-C587-84CA-8ED32DC29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23" t="38852" r="31954" b="41336"/>
          <a:stretch/>
        </p:blipFill>
        <p:spPr>
          <a:xfrm rot="19094128">
            <a:off x="-4076545" y="1464763"/>
            <a:ext cx="1561561" cy="1675719"/>
          </a:xfrm>
          <a:prstGeom prst="rect">
            <a:avLst/>
          </a:prstGeom>
        </p:spPr>
      </p:pic>
      <p:pic>
        <p:nvPicPr>
          <p:cNvPr id="25" name="Inhaltsplatzhalter 6">
            <a:extLst>
              <a:ext uri="{FF2B5EF4-FFF2-40B4-BE49-F238E27FC236}">
                <a16:creationId xmlns:a16="http://schemas.microsoft.com/office/drawing/2014/main" id="{B37D15C1-4E5A-2DF3-1685-B1A79015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44" t="19906" r="31533" b="60282"/>
          <a:stretch/>
        </p:blipFill>
        <p:spPr>
          <a:xfrm rot="19094128">
            <a:off x="4789351" y="7447586"/>
            <a:ext cx="1561561" cy="1675719"/>
          </a:xfrm>
          <a:prstGeom prst="rect">
            <a:avLst/>
          </a:prstGeom>
        </p:spPr>
      </p:pic>
      <p:pic>
        <p:nvPicPr>
          <p:cNvPr id="26" name="Inhaltsplatzhalter 6">
            <a:extLst>
              <a:ext uri="{FF2B5EF4-FFF2-40B4-BE49-F238E27FC236}">
                <a16:creationId xmlns:a16="http://schemas.microsoft.com/office/drawing/2014/main" id="{D8834B07-A3DC-CB6B-259E-73F311C4B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72" t="713" r="32205" b="79475"/>
          <a:stretch/>
        </p:blipFill>
        <p:spPr>
          <a:xfrm rot="19094128">
            <a:off x="-3492672" y="1525643"/>
            <a:ext cx="1561561" cy="1675719"/>
          </a:xfrm>
          <a:prstGeom prst="rect">
            <a:avLst/>
          </a:prstGeom>
        </p:spPr>
      </p:pic>
      <p:pic>
        <p:nvPicPr>
          <p:cNvPr id="27" name="Inhaltsplatzhalter 6">
            <a:extLst>
              <a:ext uri="{FF2B5EF4-FFF2-40B4-BE49-F238E27FC236}">
                <a16:creationId xmlns:a16="http://schemas.microsoft.com/office/drawing/2014/main" id="{C03025F0-3F91-CA5C-E093-E4D01CDB4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03" t="1789" r="15174" b="78399"/>
          <a:stretch/>
        </p:blipFill>
        <p:spPr>
          <a:xfrm rot="19094128">
            <a:off x="13403880" y="369238"/>
            <a:ext cx="1561561" cy="1675719"/>
          </a:xfrm>
          <a:prstGeom prst="rect">
            <a:avLst/>
          </a:prstGeom>
        </p:spPr>
      </p:pic>
      <p:pic>
        <p:nvPicPr>
          <p:cNvPr id="28" name="Inhaltsplatzhalter 6">
            <a:extLst>
              <a:ext uri="{FF2B5EF4-FFF2-40B4-BE49-F238E27FC236}">
                <a16:creationId xmlns:a16="http://schemas.microsoft.com/office/drawing/2014/main" id="{A8D9879C-BC68-4816-7B79-BBD6437A3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10" t="26233" r="39233" b="57079"/>
          <a:stretch/>
        </p:blipFill>
        <p:spPr>
          <a:xfrm rot="19094128">
            <a:off x="-2514984" y="1491160"/>
            <a:ext cx="534658" cy="1467260"/>
          </a:xfrm>
          <a:prstGeom prst="rect">
            <a:avLst/>
          </a:prstGeom>
        </p:spPr>
      </p:pic>
      <p:pic>
        <p:nvPicPr>
          <p:cNvPr id="29" name="Inhaltsplatzhalter 6">
            <a:extLst>
              <a:ext uri="{FF2B5EF4-FFF2-40B4-BE49-F238E27FC236}">
                <a16:creationId xmlns:a16="http://schemas.microsoft.com/office/drawing/2014/main" id="{BF524640-D0F1-AE58-7257-FF20FC4F8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60" t="52196" r="53484" b="32980"/>
          <a:stretch/>
        </p:blipFill>
        <p:spPr>
          <a:xfrm rot="19094128">
            <a:off x="2040097" y="-3178007"/>
            <a:ext cx="534658" cy="1303337"/>
          </a:xfrm>
          <a:prstGeom prst="rect">
            <a:avLst/>
          </a:prstGeom>
        </p:spPr>
      </p:pic>
      <p:pic>
        <p:nvPicPr>
          <p:cNvPr id="30" name="Inhaltsplatzhalter 6">
            <a:extLst>
              <a:ext uri="{FF2B5EF4-FFF2-40B4-BE49-F238E27FC236}">
                <a16:creationId xmlns:a16="http://schemas.microsoft.com/office/drawing/2014/main" id="{A8C5BFA1-FB4F-4B84-AB4E-31CA0C15C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20" t="59873" r="46923" b="23439"/>
          <a:stretch/>
        </p:blipFill>
        <p:spPr>
          <a:xfrm rot="19094128">
            <a:off x="12770120" y="433027"/>
            <a:ext cx="534658" cy="14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2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Personalisierte Therapieansätze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5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F2455AB-AB6C-6715-2595-4EDDFC915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7077" b="80189"/>
          <a:stretch/>
        </p:blipFill>
        <p:spPr>
          <a:xfrm>
            <a:off x="3910530" y="2459139"/>
            <a:ext cx="878944" cy="943199"/>
          </a:xfrm>
        </p:spPr>
      </p:pic>
      <p:pic>
        <p:nvPicPr>
          <p:cNvPr id="11" name="Inhaltsplatzhalter 6">
            <a:extLst>
              <a:ext uri="{FF2B5EF4-FFF2-40B4-BE49-F238E27FC236}">
                <a16:creationId xmlns:a16="http://schemas.microsoft.com/office/drawing/2014/main" id="{00AB24D1-4351-BA10-770D-F5FC5F8DC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72" r="87077" b="61917"/>
          <a:stretch/>
        </p:blipFill>
        <p:spPr>
          <a:xfrm>
            <a:off x="3677231" y="2846787"/>
            <a:ext cx="878944" cy="943199"/>
          </a:xfrm>
          <a:prstGeom prst="rect">
            <a:avLst/>
          </a:prstGeom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C1833B24-6ECE-22EF-14A9-A17E260B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2" t="40094" r="87601" b="40094"/>
          <a:stretch/>
        </p:blipFill>
        <p:spPr>
          <a:xfrm>
            <a:off x="6009044" y="5102606"/>
            <a:ext cx="666314" cy="943199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89C3FE79-4968-E350-4470-33689DC4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4" t="61875" r="87601" b="18313"/>
          <a:stretch/>
        </p:blipFill>
        <p:spPr>
          <a:xfrm>
            <a:off x="803116" y="4708838"/>
            <a:ext cx="878944" cy="943199"/>
          </a:xfrm>
          <a:prstGeom prst="rect">
            <a:avLst/>
          </a:prstGeo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F5C7A3A0-C860-6349-A99C-1EA95FBE9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24" t="81537" r="87601" b="-1349"/>
          <a:stretch/>
        </p:blipFill>
        <p:spPr>
          <a:xfrm>
            <a:off x="9068899" y="2702077"/>
            <a:ext cx="878944" cy="943199"/>
          </a:xfrm>
          <a:prstGeom prst="rect">
            <a:avLst/>
          </a:prstGeom>
        </p:spPr>
      </p:pic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66359760-A448-2F0B-12F0-B4781C60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5" t="80297" r="69702" b="-109"/>
          <a:stretch/>
        </p:blipFill>
        <p:spPr>
          <a:xfrm>
            <a:off x="1535896" y="4721349"/>
            <a:ext cx="878944" cy="943199"/>
          </a:xfrm>
          <a:prstGeom prst="rect">
            <a:avLst/>
          </a:prstGeom>
        </p:spPr>
      </p:pic>
      <p:pic>
        <p:nvPicPr>
          <p:cNvPr id="17" name="Inhaltsplatzhalter 6">
            <a:extLst>
              <a:ext uri="{FF2B5EF4-FFF2-40B4-BE49-F238E27FC236}">
                <a16:creationId xmlns:a16="http://schemas.microsoft.com/office/drawing/2014/main" id="{779A0E55-5644-D273-9595-12E77824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4" t="62715" r="68603" b="17473"/>
          <a:stretch/>
        </p:blipFill>
        <p:spPr>
          <a:xfrm>
            <a:off x="8900877" y="3324906"/>
            <a:ext cx="878944" cy="943199"/>
          </a:xfrm>
          <a:prstGeom prst="rect">
            <a:avLst/>
          </a:prstGeom>
        </p:spPr>
      </p:pic>
      <p:pic>
        <p:nvPicPr>
          <p:cNvPr id="18" name="Inhaltsplatzhalter 6">
            <a:extLst>
              <a:ext uri="{FF2B5EF4-FFF2-40B4-BE49-F238E27FC236}">
                <a16:creationId xmlns:a16="http://schemas.microsoft.com/office/drawing/2014/main" id="{55F030EC-9652-B99F-5E62-45443C309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97" t="39177" r="69380" b="41011"/>
          <a:stretch/>
        </p:blipFill>
        <p:spPr>
          <a:xfrm>
            <a:off x="6009044" y="4670885"/>
            <a:ext cx="878944" cy="943199"/>
          </a:xfrm>
          <a:prstGeom prst="rect">
            <a:avLst/>
          </a:prstGeom>
        </p:spPr>
      </p:pic>
      <p:pic>
        <p:nvPicPr>
          <p:cNvPr id="19" name="Inhaltsplatzhalter 6">
            <a:extLst>
              <a:ext uri="{FF2B5EF4-FFF2-40B4-BE49-F238E27FC236}">
                <a16:creationId xmlns:a16="http://schemas.microsoft.com/office/drawing/2014/main" id="{DA5219F6-8A53-DD66-E5FF-043BD98D3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5" t="18336" r="69702" b="61852"/>
          <a:stretch/>
        </p:blipFill>
        <p:spPr>
          <a:xfrm>
            <a:off x="8596485" y="2659840"/>
            <a:ext cx="878944" cy="943199"/>
          </a:xfrm>
          <a:prstGeom prst="rect">
            <a:avLst/>
          </a:prstGeom>
        </p:spPr>
      </p:pic>
      <p:pic>
        <p:nvPicPr>
          <p:cNvPr id="20" name="Inhaltsplatzhalter 6">
            <a:extLst>
              <a:ext uri="{FF2B5EF4-FFF2-40B4-BE49-F238E27FC236}">
                <a16:creationId xmlns:a16="http://schemas.microsoft.com/office/drawing/2014/main" id="{290D9E4C-458D-52D4-0D1F-27C276C4D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6" t="3" r="70321" b="80185"/>
          <a:stretch/>
        </p:blipFill>
        <p:spPr>
          <a:xfrm>
            <a:off x="1273710" y="5122385"/>
            <a:ext cx="878944" cy="943199"/>
          </a:xfrm>
          <a:prstGeom prst="rect">
            <a:avLst/>
          </a:prstGeom>
        </p:spPr>
      </p:pic>
      <p:pic>
        <p:nvPicPr>
          <p:cNvPr id="21" name="Inhaltsplatzhalter 6">
            <a:extLst>
              <a:ext uri="{FF2B5EF4-FFF2-40B4-BE49-F238E27FC236}">
                <a16:creationId xmlns:a16="http://schemas.microsoft.com/office/drawing/2014/main" id="{D4AFE181-F989-412F-CF91-052775EEB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t="2831" r="51018" b="79161"/>
          <a:stretch/>
        </p:blipFill>
        <p:spPr>
          <a:xfrm>
            <a:off x="5015634" y="3781539"/>
            <a:ext cx="1561561" cy="1523118"/>
          </a:xfrm>
          <a:prstGeom prst="rect">
            <a:avLst/>
          </a:prstGeom>
        </p:spPr>
      </p:pic>
      <p:pic>
        <p:nvPicPr>
          <p:cNvPr id="22" name="Inhaltsplatzhalter 6">
            <a:extLst>
              <a:ext uri="{FF2B5EF4-FFF2-40B4-BE49-F238E27FC236}">
                <a16:creationId xmlns:a16="http://schemas.microsoft.com/office/drawing/2014/main" id="{8FDD87B7-FD59-8FFF-E1D1-01FD73EF9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93" t="19123" r="51284" b="61065"/>
          <a:stretch/>
        </p:blipFill>
        <p:spPr>
          <a:xfrm>
            <a:off x="8367930" y="1464763"/>
            <a:ext cx="1561561" cy="1675719"/>
          </a:xfrm>
          <a:prstGeom prst="rect">
            <a:avLst/>
          </a:prstGeom>
        </p:spPr>
      </p:pic>
      <p:pic>
        <p:nvPicPr>
          <p:cNvPr id="24" name="Inhaltsplatzhalter 6">
            <a:extLst>
              <a:ext uri="{FF2B5EF4-FFF2-40B4-BE49-F238E27FC236}">
                <a16:creationId xmlns:a16="http://schemas.microsoft.com/office/drawing/2014/main" id="{15FC6B24-B8DF-8BE3-7E8C-ABCD39B7E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6" t="62165" r="50071" b="18023"/>
          <a:stretch/>
        </p:blipFill>
        <p:spPr>
          <a:xfrm>
            <a:off x="5444197" y="3429000"/>
            <a:ext cx="1561561" cy="1675719"/>
          </a:xfrm>
          <a:prstGeom prst="rect">
            <a:avLst/>
          </a:prstGeom>
        </p:spPr>
      </p:pic>
      <p:pic>
        <p:nvPicPr>
          <p:cNvPr id="25" name="Inhaltsplatzhalter 6">
            <a:extLst>
              <a:ext uri="{FF2B5EF4-FFF2-40B4-BE49-F238E27FC236}">
                <a16:creationId xmlns:a16="http://schemas.microsoft.com/office/drawing/2014/main" id="{B64C4C04-A174-E8F7-BF7B-BDD829523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06" t="58820" r="30671" b="21368"/>
          <a:stretch/>
        </p:blipFill>
        <p:spPr>
          <a:xfrm>
            <a:off x="3715757" y="1210366"/>
            <a:ext cx="1561561" cy="1675719"/>
          </a:xfrm>
          <a:prstGeom prst="rect">
            <a:avLst/>
          </a:prstGeom>
        </p:spPr>
      </p:pic>
      <p:pic>
        <p:nvPicPr>
          <p:cNvPr id="26" name="Inhaltsplatzhalter 6">
            <a:extLst>
              <a:ext uri="{FF2B5EF4-FFF2-40B4-BE49-F238E27FC236}">
                <a16:creationId xmlns:a16="http://schemas.microsoft.com/office/drawing/2014/main" id="{6B723D7C-B626-500C-6B7A-D0977410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23" t="38852" r="31954" b="41336"/>
          <a:stretch/>
        </p:blipFill>
        <p:spPr>
          <a:xfrm>
            <a:off x="367865" y="3324906"/>
            <a:ext cx="1561561" cy="1675719"/>
          </a:xfrm>
          <a:prstGeom prst="rect">
            <a:avLst/>
          </a:prstGeom>
        </p:spPr>
      </p:pic>
      <p:pic>
        <p:nvPicPr>
          <p:cNvPr id="27" name="Inhaltsplatzhalter 6">
            <a:extLst>
              <a:ext uri="{FF2B5EF4-FFF2-40B4-BE49-F238E27FC236}">
                <a16:creationId xmlns:a16="http://schemas.microsoft.com/office/drawing/2014/main" id="{F19F554F-AEDA-176F-FD53-6C76417F8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44" t="19906" r="31533" b="60282"/>
          <a:stretch/>
        </p:blipFill>
        <p:spPr>
          <a:xfrm>
            <a:off x="6049557" y="3789986"/>
            <a:ext cx="1561561" cy="1675719"/>
          </a:xfrm>
          <a:prstGeom prst="rect">
            <a:avLst/>
          </a:prstGeom>
        </p:spPr>
      </p:pic>
      <p:pic>
        <p:nvPicPr>
          <p:cNvPr id="28" name="Inhaltsplatzhalter 6">
            <a:extLst>
              <a:ext uri="{FF2B5EF4-FFF2-40B4-BE49-F238E27FC236}">
                <a16:creationId xmlns:a16="http://schemas.microsoft.com/office/drawing/2014/main" id="{AE586084-B9E7-D4EF-2897-E0D116E8C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72" t="713" r="32205" b="79475"/>
          <a:stretch/>
        </p:blipFill>
        <p:spPr>
          <a:xfrm>
            <a:off x="951738" y="3385786"/>
            <a:ext cx="1561561" cy="1675719"/>
          </a:xfrm>
          <a:prstGeom prst="rect">
            <a:avLst/>
          </a:prstGeom>
        </p:spPr>
      </p:pic>
      <p:pic>
        <p:nvPicPr>
          <p:cNvPr id="29" name="Inhaltsplatzhalter 6">
            <a:extLst>
              <a:ext uri="{FF2B5EF4-FFF2-40B4-BE49-F238E27FC236}">
                <a16:creationId xmlns:a16="http://schemas.microsoft.com/office/drawing/2014/main" id="{6021785D-237B-96D2-E0C7-638115C39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03" t="1789" r="15174" b="78399"/>
          <a:stretch/>
        </p:blipFill>
        <p:spPr>
          <a:xfrm>
            <a:off x="9079530" y="1649187"/>
            <a:ext cx="1561561" cy="1675719"/>
          </a:xfrm>
          <a:prstGeom prst="rect">
            <a:avLst/>
          </a:prstGeom>
        </p:spPr>
      </p:pic>
      <p:pic>
        <p:nvPicPr>
          <p:cNvPr id="32" name="Inhaltsplatzhalter 6">
            <a:extLst>
              <a:ext uri="{FF2B5EF4-FFF2-40B4-BE49-F238E27FC236}">
                <a16:creationId xmlns:a16="http://schemas.microsoft.com/office/drawing/2014/main" id="{8367EF6E-6BD2-7E8B-8A1B-300A593B6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10" t="26233" r="39233" b="57079"/>
          <a:stretch/>
        </p:blipFill>
        <p:spPr>
          <a:xfrm>
            <a:off x="1929426" y="3351303"/>
            <a:ext cx="534658" cy="1467260"/>
          </a:xfrm>
          <a:prstGeom prst="rect">
            <a:avLst/>
          </a:prstGeom>
        </p:spPr>
      </p:pic>
      <p:pic>
        <p:nvPicPr>
          <p:cNvPr id="33" name="Inhaltsplatzhalter 6">
            <a:extLst>
              <a:ext uri="{FF2B5EF4-FFF2-40B4-BE49-F238E27FC236}">
                <a16:creationId xmlns:a16="http://schemas.microsoft.com/office/drawing/2014/main" id="{A51D29CD-73BB-B80C-0C12-DBD61A31D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60" t="52196" r="53484" b="32980"/>
          <a:stretch/>
        </p:blipFill>
        <p:spPr>
          <a:xfrm>
            <a:off x="3613715" y="1676238"/>
            <a:ext cx="534658" cy="1303337"/>
          </a:xfrm>
          <a:prstGeom prst="rect">
            <a:avLst/>
          </a:prstGeom>
        </p:spPr>
      </p:pic>
      <p:pic>
        <p:nvPicPr>
          <p:cNvPr id="3" name="Inhaltsplatzhalter 6">
            <a:extLst>
              <a:ext uri="{FF2B5EF4-FFF2-40B4-BE49-F238E27FC236}">
                <a16:creationId xmlns:a16="http://schemas.microsoft.com/office/drawing/2014/main" id="{50D984C6-7227-7861-9A52-E5807A2DE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20" t="59873" r="46923" b="23439"/>
          <a:stretch/>
        </p:blipFill>
        <p:spPr>
          <a:xfrm>
            <a:off x="8445770" y="1712976"/>
            <a:ext cx="534658" cy="14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6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43B00D4A-2606-2BE3-9EAD-CD1578B47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38" y="1035426"/>
            <a:ext cx="7601321" cy="5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- Immuntherapie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7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Nach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Hanahan et al., 2011.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3442553-C6F1-83B1-C821-052834237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449130" y="1361458"/>
            <a:ext cx="7264600" cy="5085221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40F0F0-85EF-F3B1-8D7B-E14C8EAA4D7E}"/>
              </a:ext>
            </a:extLst>
          </p:cNvPr>
          <p:cNvSpPr txBox="1">
            <a:spLocks/>
          </p:cNvSpPr>
          <p:nvPr/>
        </p:nvSpPr>
        <p:spPr>
          <a:xfrm>
            <a:off x="6095999" y="2251540"/>
            <a:ext cx="4373565" cy="435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Symbol" pitchFamily="2" charset="2"/>
              <a:buChar char="-"/>
              <a:tabLst/>
              <a:defRPr sz="1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400" b="1" dirty="0">
                <a:solidFill>
                  <a:srgbClr val="06948E"/>
                </a:solidFill>
                <a:sym typeface="Wingdings" pitchFamily="2" charset="2"/>
              </a:rPr>
              <a:t> </a:t>
            </a:r>
            <a:r>
              <a:rPr lang="de-DE" sz="2400" b="1" dirty="0">
                <a:solidFill>
                  <a:srgbClr val="06948E"/>
                </a:solidFill>
              </a:rPr>
              <a:t>CAR-T-Zellen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b="1" dirty="0">
              <a:solidFill>
                <a:srgbClr val="0694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3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egoe UI Black" panose="020B0A02040204020203" pitchFamily="34" charset="0"/>
                <a:ea typeface="Segoe UI Black" panose="020B0A02040204020203" pitchFamily="34" charset="0"/>
              </a:rPr>
              <a:t>Neue Perspektiven – CAR-T-Zellen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8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20.11.24</a:t>
            </a:fld>
            <a:endParaRPr lang="de-DE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0" y="369238"/>
            <a:ext cx="1640840" cy="4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9789190-59B7-2656-5FD1-08A7BD26FD84}"/>
              </a:ext>
            </a:extLst>
          </p:cNvPr>
          <p:cNvSpPr txBox="1"/>
          <p:nvPr/>
        </p:nvSpPr>
        <p:spPr>
          <a:xfrm>
            <a:off x="6815470" y="6446679"/>
            <a:ext cx="348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Erstellt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mit</a:t>
            </a:r>
            <a:r>
              <a:rPr lang="en-US" sz="10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00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BioRender.com</a:t>
            </a:r>
            <a:endParaRPr lang="en-US" sz="1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6DF088A1-897E-C710-F6BF-D7B3914C8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5671" y="1194488"/>
            <a:ext cx="5773332" cy="5498412"/>
          </a:xfrm>
        </p:spPr>
      </p:pic>
    </p:spTree>
    <p:extLst>
      <p:ext uri="{BB962C8B-B14F-4D97-AF65-F5344CB8AC3E}">
        <p14:creationId xmlns:p14="http://schemas.microsoft.com/office/powerpoint/2010/main" val="57657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BA1A859A-2587-43B4-3A4A-3927078E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t="43804" r="18276" b="9936"/>
          <a:stretch/>
        </p:blipFill>
        <p:spPr>
          <a:xfrm>
            <a:off x="0" y="37214"/>
            <a:ext cx="12192000" cy="678357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21F36C7-6834-CBE6-574A-76797020B176}"/>
              </a:ext>
            </a:extLst>
          </p:cNvPr>
          <p:cNvSpPr/>
          <p:nvPr/>
        </p:nvSpPr>
        <p:spPr>
          <a:xfrm>
            <a:off x="0" y="7153425"/>
            <a:ext cx="405149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FD6EFF6-A576-D320-F66F-281675E3D7BE}"/>
              </a:ext>
            </a:extLst>
          </p:cNvPr>
          <p:cNvSpPr/>
          <p:nvPr/>
        </p:nvSpPr>
        <p:spPr>
          <a:xfrm>
            <a:off x="4051495" y="9882560"/>
            <a:ext cx="405149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8B476EC-CAFC-7DD0-FC03-4900F1740888}"/>
              </a:ext>
            </a:extLst>
          </p:cNvPr>
          <p:cNvSpPr/>
          <p:nvPr/>
        </p:nvSpPr>
        <p:spPr>
          <a:xfrm>
            <a:off x="8102990" y="12330338"/>
            <a:ext cx="408901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F3E439-DF02-DB3A-A875-2CE9689E6729}"/>
              </a:ext>
            </a:extLst>
          </p:cNvPr>
          <p:cNvSpPr/>
          <p:nvPr/>
        </p:nvSpPr>
        <p:spPr>
          <a:xfrm>
            <a:off x="1463040" y="7870877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DD679B-7C50-81BB-A237-8040E7A97B45}"/>
              </a:ext>
            </a:extLst>
          </p:cNvPr>
          <p:cNvSpPr/>
          <p:nvPr/>
        </p:nvSpPr>
        <p:spPr>
          <a:xfrm>
            <a:off x="5514535" y="10600012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E524FB-422E-7EC9-C243-A6DDEF75EE17}"/>
              </a:ext>
            </a:extLst>
          </p:cNvPr>
          <p:cNvSpPr/>
          <p:nvPr/>
        </p:nvSpPr>
        <p:spPr>
          <a:xfrm>
            <a:off x="9641058" y="13047790"/>
            <a:ext cx="1012874" cy="99880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Lupe">
            <a:extLst>
              <a:ext uri="{FF2B5EF4-FFF2-40B4-BE49-F238E27FC236}">
                <a16:creationId xmlns:a16="http://schemas.microsoft.com/office/drawing/2014/main" id="{4F0BA4DC-510E-B3AA-BD5A-34901C357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579" y="8010382"/>
            <a:ext cx="719796" cy="719796"/>
          </a:xfrm>
          <a:prstGeom prst="rect">
            <a:avLst/>
          </a:prstGeom>
        </p:spPr>
      </p:pic>
      <p:pic>
        <p:nvPicPr>
          <p:cNvPr id="25" name="Grafik 24" descr="Aufwärtstrend">
            <a:extLst>
              <a:ext uri="{FF2B5EF4-FFF2-40B4-BE49-F238E27FC236}">
                <a16:creationId xmlns:a16="http://schemas.microsoft.com/office/drawing/2014/main" id="{0A878245-4FFE-7C0E-02D4-B11790935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9871" y="13209569"/>
            <a:ext cx="675249" cy="675249"/>
          </a:xfrm>
          <a:prstGeom prst="rect">
            <a:avLst/>
          </a:prstGeom>
        </p:spPr>
      </p:pic>
      <p:pic>
        <p:nvPicPr>
          <p:cNvPr id="26" name="Grafik 25" descr="Volltreffer">
            <a:extLst>
              <a:ext uri="{FF2B5EF4-FFF2-40B4-BE49-F238E27FC236}">
                <a16:creationId xmlns:a16="http://schemas.microsoft.com/office/drawing/2014/main" id="{DDE10770-FEC2-DBA4-9D74-4B53C12C4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6172" y="10767066"/>
            <a:ext cx="664698" cy="664698"/>
          </a:xfrm>
          <a:prstGeom prst="rect">
            <a:avLst/>
          </a:prstGeom>
        </p:spPr>
      </p:pic>
      <p:pic>
        <p:nvPicPr>
          <p:cNvPr id="27" name="Inhaltsplatzhalter 12">
            <a:extLst>
              <a:ext uri="{FF2B5EF4-FFF2-40B4-BE49-F238E27FC236}">
                <a16:creationId xmlns:a16="http://schemas.microsoft.com/office/drawing/2014/main" id="{11A3355E-811C-852A-81E4-7D40009A2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454372" y="10582425"/>
            <a:ext cx="3142752" cy="2993097"/>
          </a:xfr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D39EC2E-F09B-C3AA-95EF-5C59F53D4E35}"/>
              </a:ext>
            </a:extLst>
          </p:cNvPr>
          <p:cNvSpPr txBox="1"/>
          <p:nvPr/>
        </p:nvSpPr>
        <p:spPr>
          <a:xfrm>
            <a:off x="583809" y="9541388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CAR-T-Zellen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8469F43-4F96-8AF7-9470-7209A0078417}"/>
              </a:ext>
            </a:extLst>
          </p:cNvPr>
          <p:cNvSpPr txBox="1"/>
          <p:nvPr/>
        </p:nvSpPr>
        <p:spPr>
          <a:xfrm>
            <a:off x="4635304" y="12270523"/>
            <a:ext cx="288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B-Zell-Lymphome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Multiples Myelom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E626A7C-0119-205C-7A9D-003588FA0B12}"/>
              </a:ext>
            </a:extLst>
          </p:cNvPr>
          <p:cNvSpPr txBox="1"/>
          <p:nvPr/>
        </p:nvSpPr>
        <p:spPr>
          <a:xfrm>
            <a:off x="8705557" y="14726834"/>
            <a:ext cx="288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Solide Tumore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Kombination mit weiteren Therapien (Impfungen…)</a:t>
            </a:r>
          </a:p>
        </p:txBody>
      </p:sp>
    </p:spTree>
    <p:extLst>
      <p:ext uri="{BB962C8B-B14F-4D97-AF65-F5344CB8AC3E}">
        <p14:creationId xmlns:p14="http://schemas.microsoft.com/office/powerpoint/2010/main" val="97190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KF 1">
      <a:dk1>
        <a:srgbClr val="000000"/>
      </a:dk1>
      <a:lt1>
        <a:srgbClr val="FFFFFF"/>
      </a:lt1>
      <a:dk2>
        <a:srgbClr val="AABEC8"/>
      </a:dk2>
      <a:lt2>
        <a:srgbClr val="C8C8C8"/>
      </a:lt2>
      <a:accent1>
        <a:srgbClr val="9BBE46"/>
      </a:accent1>
      <a:accent2>
        <a:srgbClr val="004899"/>
      </a:accent2>
      <a:accent3>
        <a:srgbClr val="F5AF32"/>
      </a:accent3>
      <a:accent4>
        <a:srgbClr val="00AAAA"/>
      </a:accent4>
      <a:accent5>
        <a:srgbClr val="BE0028"/>
      </a:accent5>
      <a:accent6>
        <a:srgbClr val="E64641"/>
      </a:accent6>
      <a:hlink>
        <a:srgbClr val="AA4B59"/>
      </a:hlink>
      <a:folHlink>
        <a:srgbClr val="8782A5"/>
      </a:folHlink>
    </a:clrScheme>
    <a:fontScheme name="UKF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uen">
      <a:srgbClr val="9BBE46"/>
    </a:custClr>
    <a:custClr name="Signalblau">
      <a:srgbClr val="004899"/>
    </a:custClr>
    <a:custClr name="Hellblau">
      <a:srgbClr val="28B4E6"/>
    </a:custClr>
    <a:custClr name="Universitaetsrot">
      <a:srgbClr val="BE0028"/>
    </a:custClr>
    <a:custClr name="Dunkelrot">
      <a:srgbClr val="AA4B5A"/>
    </a:custClr>
    <a:custClr name="Warmrot">
      <a:srgbClr val="E64641"/>
    </a:custClr>
    <a:custClr name="Sonnengelb">
      <a:srgbClr val="F5AF32"/>
    </a:custClr>
    <a:custClr name="Traube">
      <a:srgbClr val="8C7DC8"/>
    </a:custClr>
    <a:custClr name="Tuerkis">
      <a:srgbClr val="00AAAA"/>
    </a:custClr>
    <a:custClr name="Grau">
      <a:srgbClr val="AABEC8"/>
    </a:custClr>
    <a:custClr name="Silbergrau">
      <a:srgbClr val="C8C8C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Macintosh PowerPoint</Application>
  <PresentationFormat>Breitbild</PresentationFormat>
  <Paragraphs>166</Paragraphs>
  <Slides>27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Segoe UI</vt:lpstr>
      <vt:lpstr>Segoe UI Black</vt:lpstr>
      <vt:lpstr>Segoe UI Historic</vt:lpstr>
      <vt:lpstr>Segoe UI Light</vt:lpstr>
      <vt:lpstr>Symbol</vt:lpstr>
      <vt:lpstr>Wingdings</vt:lpstr>
      <vt:lpstr>Office</vt:lpstr>
      <vt:lpstr>Neue Perspektiven und Visionen in der Tumortherapie 2024</vt:lpstr>
      <vt:lpstr>Besseres Krankheitsverständnis führt zu neuen Therapieansätzen</vt:lpstr>
      <vt:lpstr>Besseres Krankheitsverständnis führt zu neuen Therapieansätzen</vt:lpstr>
      <vt:lpstr>Besseres Krankheitsverständnis führt zu neuen Therapieansätzen – Patient*in im Mittelpunkt!</vt:lpstr>
      <vt:lpstr>Personalisierte Therapieansätze</vt:lpstr>
      <vt:lpstr>Neue Perspektiven</vt:lpstr>
      <vt:lpstr>Neue Perspektiven - Immuntherapie</vt:lpstr>
      <vt:lpstr>Neue Perspektiven – CAR-T-Zellen</vt:lpstr>
      <vt:lpstr>PowerPoint-Präsentation</vt:lpstr>
      <vt:lpstr>PowerPoint-Präsentation</vt:lpstr>
      <vt:lpstr>Neue Perspektiven </vt:lpstr>
      <vt:lpstr>Neue Perspektiven –  Antikörper-Wirkstoff-Konjugate </vt:lpstr>
      <vt:lpstr>Neue Perspektiven –  Antikörper-Wirkstoff-Konjugate </vt:lpstr>
      <vt:lpstr>Neue Perspektiven –  Antikörper-Wirkstoff-Konjugate </vt:lpstr>
      <vt:lpstr>PowerPoint-Präsentation</vt:lpstr>
      <vt:lpstr>PowerPoint-Präsentation</vt:lpstr>
      <vt:lpstr>Neue Perspektiven </vt:lpstr>
      <vt:lpstr>Neue Perspektiven – Blockade von Signalwegen </vt:lpstr>
      <vt:lpstr>Blockade von Signalwegen –  Beispiel fortgeschrittener Lungenkrebs</vt:lpstr>
      <vt:lpstr>Blockade von Signalwegen –  Beispiel fortgeschrittener Lungenkrebs</vt:lpstr>
      <vt:lpstr>PowerPoint-Präsentation</vt:lpstr>
      <vt:lpstr>PowerPoint-Präsentation</vt:lpstr>
      <vt:lpstr>Neue Perspektiven </vt:lpstr>
      <vt:lpstr>Neue Perspektiven – schonende Diagnostik </vt:lpstr>
      <vt:lpstr>Personalisierte Medizin am UKF</vt:lpstr>
      <vt:lpstr>Personalisierte Medizin am UKF</vt:lpstr>
      <vt:lpstr>Danke!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 Hillig (Ketchum)</dc:creator>
  <cp:lastModifiedBy>Linda Gräßel</cp:lastModifiedBy>
  <cp:revision>273</cp:revision>
  <dcterms:created xsi:type="dcterms:W3CDTF">2023-05-23T12:19:29Z</dcterms:created>
  <dcterms:modified xsi:type="dcterms:W3CDTF">2024-11-21T07:29:34Z</dcterms:modified>
</cp:coreProperties>
</file>