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602" r:id="rId3"/>
    <p:sldId id="489" r:id="rId4"/>
    <p:sldId id="603" r:id="rId5"/>
    <p:sldId id="579" r:id="rId6"/>
    <p:sldId id="605" r:id="rId7"/>
    <p:sldId id="580" r:id="rId8"/>
    <p:sldId id="606" r:id="rId9"/>
    <p:sldId id="581" r:id="rId10"/>
    <p:sldId id="607" r:id="rId11"/>
    <p:sldId id="608" r:id="rId12"/>
    <p:sldId id="576" r:id="rId13"/>
    <p:sldId id="537" r:id="rId14"/>
    <p:sldId id="380" r:id="rId15"/>
    <p:sldId id="622" r:id="rId16"/>
    <p:sldId id="543" r:id="rId17"/>
    <p:sldId id="623" r:id="rId18"/>
    <p:sldId id="628" r:id="rId19"/>
    <p:sldId id="601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2296" userDrawn="1">
          <p15:clr>
            <a:srgbClr val="A4A3A4"/>
          </p15:clr>
        </p15:guide>
        <p15:guide id="6" pos="2835" userDrawn="1">
          <p15:clr>
            <a:srgbClr val="A4A3A4"/>
          </p15:clr>
        </p15:guide>
        <p15:guide id="7" pos="2928">
          <p15:clr>
            <a:srgbClr val="A4A3A4"/>
          </p15:clr>
        </p15:guide>
        <p15:guide id="8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Elisabeth Schorb" initials="DES" lastIdx="13" clrIdx="0"/>
  <p:cmAuthor id="1" name="Florian Nägele" initials="FN" lastIdx="2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BBE0E3"/>
    <a:srgbClr val="A5827F"/>
    <a:srgbClr val="26E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2801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720" y="40"/>
      </p:cViewPr>
      <p:guideLst>
        <p:guide orient="horz" pos="2228"/>
        <p:guide orient="horz" pos="3158"/>
        <p:guide orient="horz" pos="4088"/>
        <p:guide orient="horz" pos="2296"/>
        <p:guide pos="2835"/>
        <p:guide pos="2928"/>
        <p:guide pos="1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35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8823-15AE-491A-A112-C2F96030D108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809A-A1F7-446B-AC5B-A21E173B82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53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E961-B9EF-4EB6-B855-EEFF23BA9EE4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D35F-6F4E-4CC9-8889-A4CC4E5A9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5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5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3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92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95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30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07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179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2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3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48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45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85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61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52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47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27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36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8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74688" y="2057444"/>
            <a:ext cx="7794625" cy="27098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074" name="Titelplatzhalter 1"/>
          <p:cNvSpPr>
            <a:spLocks noGrp="1"/>
          </p:cNvSpPr>
          <p:nvPr>
            <p:ph type="ctrTitle"/>
          </p:nvPr>
        </p:nvSpPr>
        <p:spPr>
          <a:xfrm>
            <a:off x="674688" y="4903788"/>
            <a:ext cx="7801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674688" y="5372100"/>
            <a:ext cx="780112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68680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" name="Gruppierung 15"/>
          <p:cNvGrpSpPr>
            <a:grpSpLocks noChangeAspect="1"/>
          </p:cNvGrpSpPr>
          <p:nvPr userDrawn="1"/>
        </p:nvGrpSpPr>
        <p:grpSpPr bwMode="auto">
          <a:xfrm>
            <a:off x="5778000" y="306764"/>
            <a:ext cx="3060000" cy="1235444"/>
            <a:chOff x="1354" y="1408"/>
            <a:chExt cx="9209" cy="3725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1" name="Datumsplatzhalter 3"/>
          <p:cNvSpPr>
            <a:spLocks noGrp="1"/>
          </p:cNvSpPr>
          <p:nvPr>
            <p:ph type="dt" sz="half" idx="2"/>
          </p:nvPr>
        </p:nvSpPr>
        <p:spPr>
          <a:xfrm>
            <a:off x="676512" y="5687150"/>
            <a:ext cx="21348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36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768350"/>
            <a:ext cx="853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803600" y="6111519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4133132" y="6492875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06388" y="1193800"/>
            <a:ext cx="8531225" cy="4773613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192213"/>
            <a:ext cx="4212336" cy="4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28452" y="1192213"/>
            <a:ext cx="4212336" cy="4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04800" y="1636713"/>
            <a:ext cx="4211638" cy="433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4648200" y="1636713"/>
            <a:ext cx="4192588" cy="433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3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04800" y="1193800"/>
            <a:ext cx="4214813" cy="477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648200" y="1193800"/>
            <a:ext cx="4189413" cy="477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17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768350"/>
            <a:ext cx="853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304800" y="1193800"/>
            <a:ext cx="8528050" cy="2311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304800" y="3638550"/>
            <a:ext cx="8532813" cy="2328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18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057444"/>
            <a:ext cx="9144000" cy="480055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074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304800" y="2651324"/>
            <a:ext cx="8533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mtClean="0"/>
            </a:lvl1pPr>
          </a:lstStyle>
          <a:p>
            <a:pPr lvl="0"/>
            <a:r>
              <a:rPr lang="de-DE" noProof="0" dirty="0" smtClean="0"/>
              <a:t>Textformat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119636"/>
            <a:ext cx="8533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grpSp>
        <p:nvGrpSpPr>
          <p:cNvPr id="18" name="Gruppierung 15"/>
          <p:cNvGrpSpPr>
            <a:grpSpLocks noChangeAspect="1"/>
          </p:cNvGrpSpPr>
          <p:nvPr userDrawn="1"/>
        </p:nvGrpSpPr>
        <p:grpSpPr bwMode="auto">
          <a:xfrm>
            <a:off x="5778000" y="306764"/>
            <a:ext cx="3060000" cy="1235444"/>
            <a:chOff x="1354" y="1408"/>
            <a:chExt cx="9209" cy="3725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94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eine Titel und Inhalt_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345" y="451200"/>
            <a:ext cx="8573312" cy="40011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344" y="1796716"/>
            <a:ext cx="8561224" cy="4183781"/>
          </a:xfrm>
          <a:prstGeom prst="rect">
            <a:avLst/>
          </a:prstGeom>
        </p:spPr>
        <p:txBody>
          <a:bodyPr/>
          <a:lstStyle>
            <a:lvl1pPr marL="180000" indent="-180000">
              <a:defRPr sz="1400"/>
            </a:lvl1pPr>
            <a:lvl2pPr marL="180000" indent="-180000">
              <a:defRPr sz="1400"/>
            </a:lvl2pPr>
            <a:lvl3pPr marL="360000" indent="-180000">
              <a:defRPr sz="1400"/>
            </a:lvl3pPr>
            <a:lvl4pPr marL="540000" indent="-180000">
              <a:defRPr sz="1400"/>
            </a:lvl4pPr>
            <a:lvl5pPr marL="720000" indent="-180000">
              <a:buFont typeface="Symbol" pitchFamily="18" charset="2"/>
              <a:buChar char="-"/>
              <a:defRPr sz="1400"/>
            </a:lvl5pPr>
            <a:lvl6pPr marL="1619250" indent="-180975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1AAA3AC-8ADA-B245-8B16-F4262358D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50" smtClean="0">
                <a:latin typeface="Arial" pitchFamily="34" charset="0"/>
              </a:defRPr>
            </a:lvl1pPr>
          </a:lstStyle>
          <a:p>
            <a:pPr>
              <a:defRPr/>
            </a:pPr>
            <a:fld id="{232B0957-716E-9D4A-926B-1A6636FA34C2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  <a:r>
              <a:rPr lang="en-US" dirty="0">
                <a:cs typeface="Calibri" pitchFamily="34" charset="0"/>
              </a:rPr>
              <a:t>| </a:t>
            </a:r>
            <a:fld id="{E704AA1B-59C1-4CB8-80D9-33E6DD8EDA64}" type="datetime4">
              <a:rPr lang="de-DE">
                <a:cs typeface="Calibri" pitchFamily="34" charset="0"/>
              </a:rPr>
              <a:pPr>
                <a:defRPr/>
              </a:pPr>
              <a:t>9. Dezember 2024</a:t>
            </a:fld>
            <a:endParaRPr lang="de-DE" sz="75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D31C14E-4B5C-5E40-BFB9-6D46FD5BE29A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85344" y="1008001"/>
            <a:ext cx="857331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16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7104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B4B4B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4B4B4B"/>
                </a:solidFill>
              </a:rPr>
              <a:t>Folie </a:t>
            </a:r>
            <a:fld id="{BE374C73-9C41-4B57-A54F-8A51443B380C}" type="slidenum">
              <a:rPr lang="de-DE" altLang="de-DE">
                <a:solidFill>
                  <a:srgbClr val="4B4B4B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4B4B4B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9074-6487-4479-9FDA-377AB3DB3A84}" type="datetime1">
              <a:rPr lang="de-DE" altLang="de-DE">
                <a:solidFill>
                  <a:srgbClr val="4B4B4B"/>
                </a:solidFill>
              </a:rPr>
              <a:pPr>
                <a:defRPr/>
              </a:pPr>
              <a:t>09.12.2024</a:t>
            </a:fld>
            <a:endParaRPr lang="de-DE" altLang="de-DE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3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06000" y="306000"/>
            <a:ext cx="853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Mastertitelformat durch Klicken bearbeiten</a:t>
            </a:r>
          </a:p>
        </p:txBody>
      </p:sp>
      <p:grpSp>
        <p:nvGrpSpPr>
          <p:cNvPr id="12" name="Gruppierung 15"/>
          <p:cNvGrpSpPr>
            <a:grpSpLocks noChangeAspect="1"/>
          </p:cNvGrpSpPr>
          <p:nvPr/>
        </p:nvGrpSpPr>
        <p:grpSpPr bwMode="auto">
          <a:xfrm>
            <a:off x="7757613" y="6117493"/>
            <a:ext cx="1080000" cy="436039"/>
            <a:chOff x="1354" y="1408"/>
            <a:chExt cx="9209" cy="3725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05999" y="6484938"/>
            <a:ext cx="7344164" cy="0"/>
          </a:xfrm>
          <a:prstGeom prst="line">
            <a:avLst/>
          </a:prstGeom>
          <a:noFill/>
          <a:ln w="3238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09.11.2020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797" y="1193800"/>
            <a:ext cx="8532815" cy="467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4" r:id="rId7"/>
    <p:sldLayoutId id="214748368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14375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71563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38275" marR="0" indent="-3667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795463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74610" y="3232026"/>
            <a:ext cx="7801200" cy="430887"/>
          </a:xfrm>
        </p:spPr>
        <p:txBody>
          <a:bodyPr/>
          <a:lstStyle/>
          <a:p>
            <a:pPr algn="ctr"/>
            <a:r>
              <a:rPr lang="en-US" sz="2800" b="1" smtClean="0"/>
              <a:t>Zerebrale (Hirn-/Kopf-) Lymphome</a:t>
            </a:r>
            <a:endParaRPr lang="de-DE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87338" y="4459146"/>
            <a:ext cx="8607280" cy="1348061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cs typeface="Arial"/>
              </a:rPr>
              <a:t>9. Freiburger Patient*innen- und Angehörigen-Forum</a:t>
            </a:r>
          </a:p>
          <a:p>
            <a:pPr algn="ctr"/>
            <a:r>
              <a:rPr lang="en-US" sz="1600" smtClean="0">
                <a:solidFill>
                  <a:schemeClr val="tx1"/>
                </a:solidFill>
                <a:cs typeface="Arial"/>
              </a:rPr>
              <a:t>Elisabeth Schorb</a:t>
            </a:r>
          </a:p>
          <a:p>
            <a:pPr algn="ctr"/>
            <a:endParaRPr lang="en-US" sz="1600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/>
              </a:rPr>
              <a:t>Freiburg</a:t>
            </a:r>
            <a:r>
              <a:rPr lang="en-US" sz="1600" smtClean="0">
                <a:solidFill>
                  <a:schemeClr val="tx1"/>
                </a:solidFill>
                <a:cs typeface="Arial"/>
              </a:rPr>
              <a:t>, 23.11.2024</a:t>
            </a: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6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114941"/>
            <a:ext cx="9144000" cy="4993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Der Weg zur Diagnose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8" y="2228847"/>
            <a:ext cx="8181780" cy="2113421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058223" y="3802854"/>
            <a:ext cx="1077687" cy="418290"/>
          </a:xfrm>
          <a:prstGeom prst="ellipse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9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114941"/>
            <a:ext cx="9144000" cy="4993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Diagnose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8311" y="1271017"/>
            <a:ext cx="7097473" cy="131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defTabSz="761924">
              <a:spcAft>
                <a:spcPts val="1200"/>
              </a:spcAft>
              <a:buSzPct val="100000"/>
              <a:defRPr/>
            </a:pPr>
            <a:endParaRPr lang="en-US" sz="2400" smtClean="0">
              <a:ea typeface="Arial" charset="0"/>
              <a:cs typeface="Arial" charset="0"/>
            </a:endParaRPr>
          </a:p>
          <a:p>
            <a:pPr defTabSz="761924">
              <a:spcAft>
                <a:spcPts val="1200"/>
              </a:spcAft>
              <a:buSzPct val="100000"/>
              <a:defRPr/>
            </a:pPr>
            <a:r>
              <a:rPr lang="en-US" sz="2400" smtClean="0">
                <a:ea typeface="Arial" charset="0"/>
                <a:cs typeface="Arial" charset="0"/>
              </a:rPr>
              <a:t>Diffuses </a:t>
            </a:r>
            <a:r>
              <a:rPr lang="en-US" sz="2400">
                <a:ea typeface="Arial" charset="0"/>
                <a:cs typeface="Arial" charset="0"/>
              </a:rPr>
              <a:t>großzelliges B-Zell </a:t>
            </a:r>
            <a:r>
              <a:rPr lang="en-US" sz="2400" smtClean="0">
                <a:ea typeface="Arial" charset="0"/>
                <a:cs typeface="Arial" charset="0"/>
              </a:rPr>
              <a:t>Lymphom</a:t>
            </a:r>
            <a:endParaRPr lang="en-US" sz="240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sz="2400" baseline="3000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baseline="30000" dirty="0" smtClean="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228899" y="2202872"/>
            <a:ext cx="1640620" cy="613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2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Herausforderungen in der Systemtherapie</a:t>
            </a:r>
            <a:endParaRPr lang="de-DE" sz="2800" b="1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15532" y="1276096"/>
            <a:ext cx="8531225" cy="5168900"/>
          </a:xfrm>
        </p:spPr>
        <p:txBody>
          <a:bodyPr>
            <a:noAutofit/>
          </a:bodyPr>
          <a:lstStyle/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de-DE" dirty="0">
                <a:ea typeface="Arial" charset="0"/>
                <a:cs typeface="Arial" charset="0"/>
              </a:rPr>
              <a:t>Die </a:t>
            </a:r>
            <a:r>
              <a:rPr lang="de-DE" u="sng" dirty="0">
                <a:ea typeface="Arial" charset="0"/>
                <a:cs typeface="Arial" charset="0"/>
              </a:rPr>
              <a:t>Blut-Hirn-Schranke</a:t>
            </a:r>
            <a:r>
              <a:rPr lang="de-DE" dirty="0">
                <a:ea typeface="Arial" charset="0"/>
                <a:cs typeface="Arial" charset="0"/>
              </a:rPr>
              <a:t> fungiert als Schutzmechanismus und erlaubt nur den Übertritt </a:t>
            </a:r>
            <a:r>
              <a:rPr lang="de-DE">
                <a:ea typeface="Arial" charset="0"/>
                <a:cs typeface="Arial" charset="0"/>
              </a:rPr>
              <a:t>bestimmter </a:t>
            </a:r>
            <a:r>
              <a:rPr lang="de-DE" smtClean="0">
                <a:ea typeface="Arial" charset="0"/>
                <a:cs typeface="Arial" charset="0"/>
              </a:rPr>
              <a:t>und kleiner Teilchen ins Zentralnervensystem</a:t>
            </a:r>
            <a:endParaRPr lang="de-DE" dirty="0">
              <a:ea typeface="Arial" charset="0"/>
              <a:cs typeface="Arial" charset="0"/>
            </a:endParaRPr>
          </a:p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de-DE" smtClean="0">
                <a:ea typeface="Arial" charset="0"/>
                <a:cs typeface="Arial" charset="0"/>
              </a:rPr>
              <a:t>Einsatz </a:t>
            </a:r>
            <a:r>
              <a:rPr lang="de-DE" dirty="0">
                <a:ea typeface="Arial" charset="0"/>
                <a:cs typeface="Arial" charset="0"/>
              </a:rPr>
              <a:t>ausgewählter Medikamente, die in der Lage sind, diese Barriere zu überwinden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sz="1800" dirty="0"/>
          </a:p>
          <a:p>
            <a:endParaRPr lang="de-DE" sz="1800" dirty="0">
              <a:sym typeface="Wingding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r="1124"/>
          <a:stretch/>
        </p:blipFill>
        <p:spPr>
          <a:xfrm>
            <a:off x="2265219" y="3644900"/>
            <a:ext cx="4774539" cy="2676917"/>
          </a:xfrm>
          <a:prstGeom prst="rect">
            <a:avLst/>
          </a:prstGeo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2C285C38-BA23-A040-B1B2-EDE61E60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008" y="6609978"/>
            <a:ext cx="3364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smtClean="0"/>
              <a:t>Süddeutsche Zeitung, Ausgabe vom 05.03.2022</a:t>
            </a:r>
            <a:endParaRPr lang="en-US" altLang="de-DE" sz="1000" dirty="0"/>
          </a:p>
        </p:txBody>
      </p:sp>
    </p:spTree>
    <p:extLst>
      <p:ext uri="{BB962C8B-B14F-4D97-AF65-F5344CB8AC3E}">
        <p14:creationId xmlns:p14="http://schemas.microsoft.com/office/powerpoint/2010/main" val="35851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t="6891"/>
          <a:stretch/>
        </p:blipFill>
        <p:spPr>
          <a:xfrm>
            <a:off x="4934115" y="1755648"/>
            <a:ext cx="3938640" cy="3890576"/>
          </a:xfrm>
          <a:prstGeom prst="rect">
            <a:avLst/>
          </a:prstGeom>
        </p:spPr>
      </p:pic>
      <p:sp>
        <p:nvSpPr>
          <p:cNvPr id="10" name="Inhaltsplatzhalter 18">
            <a:extLst>
              <a:ext uri="{FF2B5EF4-FFF2-40B4-BE49-F238E27FC236}">
                <a16:creationId xmlns:a16="http://schemas.microsoft.com/office/drawing/2014/main" id="{D5F5B92C-5F36-7C41-815D-0FAAF926D398}"/>
              </a:ext>
            </a:extLst>
          </p:cNvPr>
          <p:cNvSpPr txBox="1">
            <a:spLocks/>
          </p:cNvSpPr>
          <p:nvPr/>
        </p:nvSpPr>
        <p:spPr bwMode="auto">
          <a:xfrm>
            <a:off x="324255" y="1278498"/>
            <a:ext cx="4636060" cy="45828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indent="-180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000" algn="l" rtl="0" eaLnBrk="1" fontAlgn="base" hangingPunct="1">
              <a:spcBef>
                <a:spcPts val="0"/>
              </a:spcBef>
              <a:spcAft>
                <a:spcPct val="0"/>
              </a:spcAft>
              <a:buFont typeface="Symbol" pitchFamily="2" charset="2"/>
              <a:buChar char="-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rtl="0" eaLnBrk="1" fontAlgn="base" hangingPunct="1">
              <a:spcBef>
                <a:spcPts val="0"/>
              </a:spcBef>
              <a:spcAft>
                <a:spcPct val="0"/>
              </a:spcAft>
              <a:buFont typeface="Symbol" pitchFamily="18" charset="2"/>
              <a:buChar char="-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92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b="1">
                <a:solidFill>
                  <a:schemeClr val="tx1"/>
                </a:solidFill>
              </a:rPr>
              <a:t> </a:t>
            </a:r>
            <a:r>
              <a:rPr lang="en-GB" sz="2400" b="1" smtClean="0">
                <a:solidFill>
                  <a:schemeClr val="tx1"/>
                </a:solidFill>
                <a:ea typeface="Arial" charset="0"/>
                <a:cs typeface="Arial" charset="0"/>
              </a:rPr>
              <a:t>“</a:t>
            </a:r>
            <a:r>
              <a:rPr lang="en-GB" sz="2400" b="1" dirty="0">
                <a:solidFill>
                  <a:schemeClr val="tx1"/>
                </a:solidFill>
                <a:ea typeface="Arial" charset="0"/>
                <a:cs typeface="Arial" charset="0"/>
              </a:rPr>
              <a:t>Reiner</a:t>
            </a:r>
            <a:r>
              <a:rPr lang="en-GB" sz="2400" b="1">
                <a:solidFill>
                  <a:schemeClr val="tx1"/>
                </a:solidFill>
                <a:ea typeface="Arial" charset="0"/>
                <a:cs typeface="Arial" charset="0"/>
              </a:rPr>
              <a:t>” </a:t>
            </a:r>
            <a:r>
              <a:rPr lang="en-GB" sz="2400" b="1" smtClean="0">
                <a:solidFill>
                  <a:schemeClr val="tx1"/>
                </a:solidFill>
                <a:ea typeface="Arial" charset="0"/>
                <a:cs typeface="Arial" charset="0"/>
              </a:rPr>
              <a:t>ZNS-Befall</a:t>
            </a:r>
            <a:endParaRPr lang="en-GB" sz="2400" b="1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571500" indent="-285750" defTabSz="761924" fontAlgn="auto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GB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Primär</a:t>
            </a:r>
            <a:r>
              <a:rPr lang="en-GB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zerebrales</a:t>
            </a:r>
            <a:r>
              <a:rPr lang="en-GB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Lymphom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571500" indent="-285750" defTabSz="761924" fontAlgn="auto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GB" sz="2400" smtClean="0">
                <a:solidFill>
                  <a:schemeClr val="tx1"/>
                </a:solidFill>
                <a:ea typeface="Arial" charset="0"/>
                <a:cs typeface="Arial" charset="0"/>
              </a:rPr>
              <a:t>Isolierter Rückfall im Bereich des ZNS </a:t>
            </a:r>
            <a:r>
              <a:rPr lang="en-GB" sz="2400" err="1">
                <a:solidFill>
                  <a:schemeClr val="tx1"/>
                </a:solidFill>
                <a:ea typeface="Arial" charset="0"/>
                <a:cs typeface="Arial" charset="0"/>
              </a:rPr>
              <a:t>nach</a:t>
            </a:r>
            <a:r>
              <a:rPr lang="en-GB" sz="240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GB" sz="2400" smtClean="0">
                <a:solidFill>
                  <a:schemeClr val="tx1"/>
                </a:solidFill>
                <a:ea typeface="Arial" charset="0"/>
                <a:cs typeface="Arial" charset="0"/>
              </a:rPr>
              <a:t>systemischem Lymphom</a:t>
            </a:r>
          </a:p>
          <a:p>
            <a:pPr marL="0" indent="0" defTabSz="761924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endParaRPr lang="en-GB" sz="2400" b="1" smtClean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0" indent="0" defTabSz="761924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GB" sz="2400" b="1" smtClean="0">
                <a:solidFill>
                  <a:schemeClr val="tx1"/>
                </a:solidFill>
                <a:ea typeface="Arial" charset="0"/>
                <a:cs typeface="Arial" charset="0"/>
              </a:rPr>
              <a:t>Kombinierter Befall</a:t>
            </a:r>
            <a:br>
              <a:rPr lang="en-GB" sz="2400" b="1" smtClean="0">
                <a:solidFill>
                  <a:schemeClr val="tx1"/>
                </a:solidFill>
                <a:ea typeface="Arial" charset="0"/>
                <a:cs typeface="Arial" charset="0"/>
              </a:rPr>
            </a:br>
            <a:r>
              <a:rPr lang="en-GB" sz="2400" b="1" smtClean="0">
                <a:solidFill>
                  <a:schemeClr val="tx1"/>
                </a:solidFill>
                <a:ea typeface="Arial" charset="0"/>
                <a:cs typeface="Arial" charset="0"/>
              </a:rPr>
              <a:t>(ZNS + systemisch)</a:t>
            </a:r>
          </a:p>
          <a:p>
            <a:pPr marL="571500" indent="-285750" defTabSz="761924" fontAlgn="auto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GB" sz="2400" smtClean="0">
                <a:solidFill>
                  <a:schemeClr val="tx1"/>
                </a:solidFill>
                <a:ea typeface="Arial" charset="0"/>
                <a:cs typeface="Arial" charset="0"/>
              </a:rPr>
              <a:t>Erstdiagnose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571500" indent="-285750" defTabSz="761924" fontAlgn="auto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GB" sz="2400" smtClean="0">
                <a:solidFill>
                  <a:schemeClr val="tx1"/>
                </a:solidFill>
                <a:ea typeface="Arial" charset="0"/>
                <a:cs typeface="Arial" charset="0"/>
              </a:rPr>
              <a:t>Rückfall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266700" indent="-266700"/>
            <a:endParaRPr lang="en-GB" b="1" dirty="0">
              <a:solidFill>
                <a:schemeClr val="tx1"/>
              </a:solidFill>
            </a:endParaRPr>
          </a:p>
          <a:p>
            <a:pPr marL="0" indent="0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960315" y="1252628"/>
            <a:ext cx="2612580" cy="4301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Zerebrale Lymphome: Systematik</a:t>
            </a:r>
            <a:endParaRPr lang="de-DE" sz="2800" b="1" dirty="0"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5915" y="6611779"/>
            <a:ext cx="92899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ct val="0"/>
              </a:spcAft>
              <a:buSzPct val="45000"/>
            </a:pPr>
            <a:r>
              <a:rPr lang="en-GB" altLang="de-DE" sz="1000">
                <a:latin typeface="Arial" panose="020B0604020202020204" pitchFamily="34" charset="0"/>
              </a:rPr>
              <a:t>Roschewski et al. Haematologica 2021</a:t>
            </a:r>
            <a:endParaRPr lang="en-GB" altLang="de-DE" sz="1000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1284" y="4078224"/>
            <a:ext cx="85067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986514" y="1523492"/>
            <a:ext cx="1377709" cy="433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0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0247" y="3186369"/>
            <a:ext cx="7983166" cy="478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7464" y="1274078"/>
            <a:ext cx="8748712" cy="32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 defTabSz="762000">
              <a:spcBef>
                <a:spcPct val="20000"/>
              </a:spcBef>
              <a:buChar char="•"/>
              <a:tabLst>
                <a:tab pos="4476750" algn="l"/>
              </a:tabLst>
              <a:defRPr sz="3200">
                <a:solidFill>
                  <a:schemeClr val="tx1"/>
                </a:solidFill>
                <a:latin typeface="Arial Narrow" charset="0"/>
              </a:defRPr>
            </a:lvl1pPr>
            <a:lvl2pPr marL="685800" indent="-228600" defTabSz="762000">
              <a:spcBef>
                <a:spcPct val="20000"/>
              </a:spcBef>
              <a:buChar char="–"/>
              <a:tabLst>
                <a:tab pos="4476750" algn="l"/>
              </a:tabLst>
              <a:defRPr sz="2800">
                <a:solidFill>
                  <a:schemeClr val="tx1"/>
                </a:solidFill>
                <a:latin typeface="Arial Narrow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tabLst>
                <a:tab pos="4476750" algn="l"/>
              </a:tabLst>
              <a:defRPr sz="2400">
                <a:solidFill>
                  <a:schemeClr val="tx1"/>
                </a:solidFill>
                <a:latin typeface="Arial Narrow" charset="0"/>
              </a:defRPr>
            </a:lvl3pPr>
            <a:lvl4pPr marL="1543050" indent="-171450" defTabSz="762000">
              <a:spcBef>
                <a:spcPct val="20000"/>
              </a:spcBef>
              <a:buChar char="–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4pPr>
            <a:lvl5pPr marL="2000250" indent="-171450" defTabSz="762000">
              <a:spcBef>
                <a:spcPct val="20000"/>
              </a:spcBef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5pPr>
            <a:lvl6pPr marL="24574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6pPr>
            <a:lvl7pPr marL="29146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7pPr>
            <a:lvl8pPr marL="33718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8pPr>
            <a:lvl9pPr marL="38290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Hirnwasser-Untersuchung</a:t>
            </a:r>
            <a:endParaRPr lang="de-DE" altLang="de-DE" sz="2400" dirty="0">
              <a:latin typeface="+mn-lt"/>
              <a:ea typeface="Arial" charset="0"/>
              <a:cs typeface="Arial" charset="0"/>
            </a:endParaRPr>
          </a:p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Spaltlampenuntersuchung der Augen</a:t>
            </a:r>
          </a:p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(PET-)CT von Hals/Thorax/Abdomen</a:t>
            </a:r>
          </a:p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Ggf. Knochenmarkpunktion</a:t>
            </a:r>
          </a:p>
          <a:p>
            <a:pPr marL="342900" indent="-342900" defTabSz="761924">
              <a:lnSpc>
                <a:spcPct val="11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Ultraschall der Hoden</a:t>
            </a:r>
            <a:endParaRPr lang="de-DE" altLang="de-DE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06000" y="306000"/>
            <a:ext cx="853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cs typeface="Arial"/>
              </a:rPr>
              <a:t>Zerebrale Lymphome: Ausbreitungsdiagnostik</a:t>
            </a:r>
            <a:endParaRPr lang="de-DE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3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29768" y="5367528"/>
            <a:ext cx="6752433" cy="557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1114940"/>
            <a:ext cx="9144000" cy="4994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Ausbreitungsdiagnostik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7464" y="1274078"/>
            <a:ext cx="8520536" cy="32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 defTabSz="762000">
              <a:spcBef>
                <a:spcPct val="20000"/>
              </a:spcBef>
              <a:buChar char="•"/>
              <a:tabLst>
                <a:tab pos="4476750" algn="l"/>
              </a:tabLst>
              <a:defRPr sz="3200">
                <a:solidFill>
                  <a:schemeClr val="tx1"/>
                </a:solidFill>
                <a:latin typeface="Arial Narrow" charset="0"/>
              </a:defRPr>
            </a:lvl1pPr>
            <a:lvl2pPr marL="685800" indent="-228600" defTabSz="762000">
              <a:spcBef>
                <a:spcPct val="20000"/>
              </a:spcBef>
              <a:buChar char="–"/>
              <a:tabLst>
                <a:tab pos="4476750" algn="l"/>
              </a:tabLst>
              <a:defRPr sz="2800">
                <a:solidFill>
                  <a:schemeClr val="tx1"/>
                </a:solidFill>
                <a:latin typeface="Arial Narrow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tabLst>
                <a:tab pos="4476750" algn="l"/>
              </a:tabLst>
              <a:defRPr sz="2400">
                <a:solidFill>
                  <a:schemeClr val="tx1"/>
                </a:solidFill>
                <a:latin typeface="Arial Narrow" charset="0"/>
              </a:defRPr>
            </a:lvl3pPr>
            <a:lvl4pPr marL="1543050" indent="-171450" defTabSz="762000">
              <a:spcBef>
                <a:spcPct val="20000"/>
              </a:spcBef>
              <a:buChar char="–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4pPr>
            <a:lvl5pPr marL="2000250" indent="-171450" defTabSz="762000">
              <a:spcBef>
                <a:spcPct val="20000"/>
              </a:spcBef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5pPr>
            <a:lvl6pPr marL="24574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6pPr>
            <a:lvl7pPr marL="29146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7pPr>
            <a:lvl8pPr marL="33718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8pPr>
            <a:lvl9pPr marL="38290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defTabSz="761924" fontAlgn="base">
              <a:lnSpc>
                <a:spcPct val="110000"/>
              </a:lnSpc>
              <a:spcAft>
                <a:spcPts val="1200"/>
              </a:spcAft>
              <a:buSzPct val="100000"/>
              <a:buFont typeface="Wingdings" charset="2"/>
              <a:buChar char="§"/>
              <a:defRPr/>
            </a:pPr>
            <a:r>
              <a:rPr lang="de-DE" altLang="de-DE" sz="2400" u="sng" smtClean="0">
                <a:latin typeface="+mn-lt"/>
                <a:ea typeface="Arial" charset="0"/>
                <a:cs typeface="Arial" charset="0"/>
              </a:rPr>
              <a:t>Hirnwasseruntersuchung</a:t>
            </a: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: kein Hinweis auf Befall</a:t>
            </a:r>
          </a:p>
          <a:p>
            <a:pPr defTabSz="761924" fontAlgn="base">
              <a:lnSpc>
                <a:spcPct val="110000"/>
              </a:lnSpc>
              <a:spcAft>
                <a:spcPts val="1200"/>
              </a:spcAft>
              <a:buSzPct val="100000"/>
              <a:buFont typeface="Wingdings" charset="2"/>
              <a:buChar char="§"/>
              <a:defRPr/>
            </a:pPr>
            <a:r>
              <a:rPr lang="de-DE" altLang="de-DE" sz="2400" u="sng" smtClean="0">
                <a:latin typeface="+mn-lt"/>
                <a:ea typeface="Arial" charset="0"/>
                <a:cs typeface="Arial" charset="0"/>
              </a:rPr>
              <a:t>Spaltlampenuntersuchung der Augen</a:t>
            </a: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: Augenbefall</a:t>
            </a:r>
          </a:p>
          <a:p>
            <a:pPr defTabSz="761924" fontAlgn="base">
              <a:lnSpc>
                <a:spcPct val="110000"/>
              </a:lnSpc>
              <a:spcAft>
                <a:spcPts val="1200"/>
              </a:spcAft>
              <a:buSzPct val="100000"/>
              <a:buFont typeface="Wingdings" charset="2"/>
              <a:buChar char="§"/>
              <a:defRPr/>
            </a:pPr>
            <a:r>
              <a:rPr lang="de-DE" altLang="de-DE" sz="2400" u="sng" smtClean="0">
                <a:latin typeface="+mn-lt"/>
                <a:ea typeface="Arial" charset="0"/>
                <a:cs typeface="Arial" charset="0"/>
              </a:rPr>
              <a:t>CT </a:t>
            </a:r>
            <a:r>
              <a:rPr lang="de-DE" altLang="de-DE" sz="2400" u="sng">
                <a:latin typeface="+mn-lt"/>
                <a:ea typeface="Arial" charset="0"/>
                <a:cs typeface="Arial" charset="0"/>
              </a:rPr>
              <a:t>Hals/Thorax/Abdomen:</a:t>
            </a:r>
            <a:r>
              <a:rPr lang="de-DE" altLang="de-DE" sz="2400">
                <a:latin typeface="+mn-lt"/>
                <a:ea typeface="Arial" charset="0"/>
                <a:cs typeface="Arial" charset="0"/>
              </a:rPr>
              <a:t> </a:t>
            </a:r>
            <a:r>
              <a:rPr lang="de-DE" sz="2400" smtClean="0">
                <a:latin typeface="+mn-lt"/>
                <a:ea typeface="Arial" charset="0"/>
                <a:cs typeface="Arial" charset="0"/>
              </a:rPr>
              <a:t>Kein </a:t>
            </a:r>
            <a:r>
              <a:rPr lang="de-DE" sz="2400">
                <a:latin typeface="+mn-lt"/>
                <a:ea typeface="Arial" charset="0"/>
                <a:cs typeface="Arial" charset="0"/>
              </a:rPr>
              <a:t>Hinweis auf eine </a:t>
            </a:r>
            <a:r>
              <a:rPr lang="de-DE" sz="2400" smtClean="0">
                <a:latin typeface="+mn-lt"/>
                <a:ea typeface="Arial" charset="0"/>
                <a:cs typeface="Arial" charset="0"/>
              </a:rPr>
              <a:t>Lymphommanifestation</a:t>
            </a:r>
            <a:endParaRPr lang="de-DE" altLang="de-DE" sz="2400" u="sng">
              <a:latin typeface="+mn-lt"/>
              <a:ea typeface="Arial" charset="0"/>
              <a:cs typeface="Arial" charset="0"/>
            </a:endParaRPr>
          </a:p>
          <a:p>
            <a:pPr defTabSz="761924" fontAlgn="base">
              <a:lnSpc>
                <a:spcPct val="110000"/>
              </a:lnSpc>
              <a:spcAft>
                <a:spcPts val="1200"/>
              </a:spcAft>
              <a:buSzPct val="100000"/>
              <a:buFont typeface="Wingdings" charset="2"/>
              <a:buChar char="§"/>
              <a:defRPr/>
            </a:pPr>
            <a:r>
              <a:rPr lang="de-DE" altLang="de-DE" sz="2400" u="sng" smtClean="0">
                <a:latin typeface="+mn-lt"/>
                <a:ea typeface="Arial" charset="0"/>
                <a:cs typeface="Arial" charset="0"/>
              </a:rPr>
              <a:t>Ultraschall der Hoden:</a:t>
            </a: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de-DE" sz="2400" smtClean="0">
                <a:latin typeface="+mn-lt"/>
                <a:ea typeface="Arial" charset="0"/>
                <a:cs typeface="Arial" charset="0"/>
              </a:rPr>
              <a:t>Hoden </a:t>
            </a:r>
            <a:r>
              <a:rPr lang="de-DE" sz="2400">
                <a:latin typeface="+mn-lt"/>
                <a:ea typeface="Arial" charset="0"/>
                <a:cs typeface="Arial" charset="0"/>
              </a:rPr>
              <a:t>rechts mit diffuser Veränderung etwa 2/3 des Hodens einnehmend, </a:t>
            </a:r>
            <a:r>
              <a:rPr lang="de-DE" sz="2400" smtClean="0">
                <a:latin typeface="+mn-lt"/>
                <a:ea typeface="Arial" charset="0"/>
                <a:cs typeface="Arial" charset="0"/>
              </a:rPr>
              <a:t>nicht </a:t>
            </a:r>
            <a:r>
              <a:rPr lang="de-DE" sz="2400">
                <a:latin typeface="+mn-lt"/>
                <a:ea typeface="Arial" charset="0"/>
                <a:cs typeface="Arial" charset="0"/>
              </a:rPr>
              <a:t>für einen Hodentumor typisch. Hoden links </a:t>
            </a:r>
            <a:r>
              <a:rPr lang="de-DE" sz="2400" smtClean="0">
                <a:latin typeface="+mn-lt"/>
                <a:ea typeface="Arial" charset="0"/>
                <a:cs typeface="Arial" charset="0"/>
              </a:rPr>
              <a:t>unauffällig</a:t>
            </a:r>
            <a:endParaRPr lang="de-DE" sz="240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714925" y="5274840"/>
            <a:ext cx="400643" cy="284623"/>
          </a:xfrm>
          <a:prstGeom prst="rightArrow">
            <a:avLst>
              <a:gd name="adj1" fmla="val 50000"/>
              <a:gd name="adj2" fmla="val 4315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57300" y="5177163"/>
            <a:ext cx="5900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>
                <a:ea typeface="Arial" charset="0"/>
                <a:cs typeface="Arial" charset="0"/>
              </a:rPr>
              <a:t>Kombinierter Befall (ZNS und systemisch)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3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9"/>
          <p:cNvSpPr>
            <a:spLocks/>
          </p:cNvSpPr>
          <p:nvPr/>
        </p:nvSpPr>
        <p:spPr bwMode="auto">
          <a:xfrm>
            <a:off x="1707560" y="2629488"/>
            <a:ext cx="1404938" cy="333375"/>
          </a:xfrm>
          <a:custGeom>
            <a:avLst/>
            <a:gdLst>
              <a:gd name="T0" fmla="*/ 0 w 885"/>
              <a:gd name="T1" fmla="*/ 158 h 210"/>
              <a:gd name="T2" fmla="*/ 221 w 885"/>
              <a:gd name="T3" fmla="*/ 158 h 210"/>
              <a:gd name="T4" fmla="*/ 221 w 885"/>
              <a:gd name="T5" fmla="*/ 0 h 210"/>
              <a:gd name="T6" fmla="*/ 664 w 885"/>
              <a:gd name="T7" fmla="*/ 0 h 210"/>
              <a:gd name="T8" fmla="*/ 664 w 885"/>
              <a:gd name="T9" fmla="*/ 158 h 210"/>
              <a:gd name="T10" fmla="*/ 885 w 885"/>
              <a:gd name="T11" fmla="*/ 158 h 210"/>
              <a:gd name="T12" fmla="*/ 442 w 885"/>
              <a:gd name="T13" fmla="*/ 210 h 210"/>
              <a:gd name="T14" fmla="*/ 0 w 885"/>
              <a:gd name="T15" fmla="*/ 158 h 2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5" h="210">
                <a:moveTo>
                  <a:pt x="0" y="158"/>
                </a:moveTo>
                <a:lnTo>
                  <a:pt x="221" y="158"/>
                </a:lnTo>
                <a:lnTo>
                  <a:pt x="221" y="0"/>
                </a:lnTo>
                <a:lnTo>
                  <a:pt x="664" y="0"/>
                </a:lnTo>
                <a:lnTo>
                  <a:pt x="664" y="158"/>
                </a:lnTo>
                <a:lnTo>
                  <a:pt x="885" y="158"/>
                </a:lnTo>
                <a:lnTo>
                  <a:pt x="442" y="210"/>
                </a:lnTo>
                <a:lnTo>
                  <a:pt x="0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938" cap="flat">
            <a:noFill/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7909" y="3211022"/>
            <a:ext cx="2448000" cy="71913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+mj-lt"/>
              </a:rPr>
              <a:t>Einleitende Therapie</a:t>
            </a:r>
            <a:endParaRPr lang="de-DE" altLang="de-DE" b="0">
              <a:solidFill>
                <a:srgbClr val="4B4B4B"/>
              </a:solidFill>
              <a:latin typeface="+mj-lt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18029" y="4160030"/>
            <a:ext cx="3384000" cy="653495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Methotrexat-basierte </a:t>
            </a:r>
            <a:r>
              <a:rPr lang="de-DE" altLang="de-DE">
                <a:solidFill>
                  <a:srgbClr val="4B4B4B"/>
                </a:solidFill>
                <a:latin typeface="Arial" pitchFamily="34" charset="0"/>
              </a:rPr>
              <a:t>Kombinationstherapie</a:t>
            </a:r>
            <a:endParaRPr lang="de-DE" altLang="de-DE">
              <a:solidFill>
                <a:srgbClr val="4B4B4B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721567" y="4891198"/>
            <a:ext cx="3384000" cy="482711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Methotrexat-freie Therapie</a:t>
            </a:r>
            <a:endParaRPr lang="de-DE" altLang="de-DE">
              <a:solidFill>
                <a:srgbClr val="4B4B4B"/>
              </a:solidFill>
            </a:endParaRPr>
          </a:p>
        </p:txBody>
      </p:sp>
      <p:sp>
        <p:nvSpPr>
          <p:cNvPr id="23" name="Freeform 14"/>
          <p:cNvSpPr>
            <a:spLocks noEditPoints="1"/>
          </p:cNvSpPr>
          <p:nvPr/>
        </p:nvSpPr>
        <p:spPr bwMode="auto">
          <a:xfrm>
            <a:off x="3773925" y="3447288"/>
            <a:ext cx="1584000" cy="258716"/>
          </a:xfrm>
          <a:custGeom>
            <a:avLst/>
            <a:gdLst>
              <a:gd name="T0" fmla="*/ 0 w 913"/>
              <a:gd name="T1" fmla="*/ 36 h 108"/>
              <a:gd name="T2" fmla="*/ 823 w 913"/>
              <a:gd name="T3" fmla="*/ 36 h 108"/>
              <a:gd name="T4" fmla="*/ 823 w 913"/>
              <a:gd name="T5" fmla="*/ 72 h 108"/>
              <a:gd name="T6" fmla="*/ 0 w 913"/>
              <a:gd name="T7" fmla="*/ 72 h 108"/>
              <a:gd name="T8" fmla="*/ 0 w 913"/>
              <a:gd name="T9" fmla="*/ 36 h 108"/>
              <a:gd name="T10" fmla="*/ 805 w 913"/>
              <a:gd name="T11" fmla="*/ 0 h 108"/>
              <a:gd name="T12" fmla="*/ 913 w 913"/>
              <a:gd name="T13" fmla="*/ 54 h 108"/>
              <a:gd name="T14" fmla="*/ 805 w 913"/>
              <a:gd name="T15" fmla="*/ 108 h 108"/>
              <a:gd name="T16" fmla="*/ 805 w 913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3" h="108">
                <a:moveTo>
                  <a:pt x="0" y="36"/>
                </a:moveTo>
                <a:lnTo>
                  <a:pt x="823" y="36"/>
                </a:lnTo>
                <a:lnTo>
                  <a:pt x="823" y="72"/>
                </a:lnTo>
                <a:lnTo>
                  <a:pt x="0" y="72"/>
                </a:lnTo>
                <a:lnTo>
                  <a:pt x="0" y="36"/>
                </a:lnTo>
                <a:close/>
                <a:moveTo>
                  <a:pt x="805" y="0"/>
                </a:moveTo>
                <a:lnTo>
                  <a:pt x="913" y="54"/>
                </a:lnTo>
                <a:lnTo>
                  <a:pt x="805" y="108"/>
                </a:lnTo>
                <a:lnTo>
                  <a:pt x="805" y="0"/>
                </a:lnTo>
                <a:close/>
              </a:path>
            </a:pathLst>
          </a:custGeom>
          <a:solidFill>
            <a:schemeClr val="tx1"/>
          </a:solidFill>
          <a:ln w="0" cap="flat">
            <a:solidFill>
              <a:srgbClr val="2D4C7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906507" y="1282986"/>
            <a:ext cx="16446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Arial" pitchFamily="34" charset="0"/>
              </a:rPr>
              <a:t>Induktion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Arial" pitchFamily="34" charset="0"/>
              </a:rPr>
              <a:t>Ansprechen</a:t>
            </a:r>
            <a:endParaRPr lang="de-DE" altLang="de-DE" sz="2400" b="0">
              <a:solidFill>
                <a:srgbClr val="4B4B4B"/>
              </a:solidFill>
            </a:endParaRPr>
          </a:p>
        </p:txBody>
      </p:sp>
      <p:sp>
        <p:nvSpPr>
          <p:cNvPr id="25" name="Freeform 49"/>
          <p:cNvSpPr>
            <a:spLocks/>
          </p:cNvSpPr>
          <p:nvPr/>
        </p:nvSpPr>
        <p:spPr bwMode="auto">
          <a:xfrm>
            <a:off x="6021687" y="2629488"/>
            <a:ext cx="1404938" cy="333375"/>
          </a:xfrm>
          <a:custGeom>
            <a:avLst/>
            <a:gdLst>
              <a:gd name="T0" fmla="*/ 0 w 885"/>
              <a:gd name="T1" fmla="*/ 158 h 210"/>
              <a:gd name="T2" fmla="*/ 221 w 885"/>
              <a:gd name="T3" fmla="*/ 158 h 210"/>
              <a:gd name="T4" fmla="*/ 221 w 885"/>
              <a:gd name="T5" fmla="*/ 0 h 210"/>
              <a:gd name="T6" fmla="*/ 664 w 885"/>
              <a:gd name="T7" fmla="*/ 0 h 210"/>
              <a:gd name="T8" fmla="*/ 664 w 885"/>
              <a:gd name="T9" fmla="*/ 158 h 210"/>
              <a:gd name="T10" fmla="*/ 885 w 885"/>
              <a:gd name="T11" fmla="*/ 158 h 210"/>
              <a:gd name="T12" fmla="*/ 442 w 885"/>
              <a:gd name="T13" fmla="*/ 210 h 210"/>
              <a:gd name="T14" fmla="*/ 0 w 885"/>
              <a:gd name="T15" fmla="*/ 158 h 2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5" h="210">
                <a:moveTo>
                  <a:pt x="0" y="158"/>
                </a:moveTo>
                <a:lnTo>
                  <a:pt x="221" y="158"/>
                </a:lnTo>
                <a:lnTo>
                  <a:pt x="221" y="0"/>
                </a:lnTo>
                <a:lnTo>
                  <a:pt x="664" y="0"/>
                </a:lnTo>
                <a:lnTo>
                  <a:pt x="664" y="158"/>
                </a:lnTo>
                <a:lnTo>
                  <a:pt x="885" y="158"/>
                </a:lnTo>
                <a:lnTo>
                  <a:pt x="442" y="210"/>
                </a:lnTo>
                <a:lnTo>
                  <a:pt x="0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938" cap="flat">
            <a:noFill/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502891" y="3205465"/>
            <a:ext cx="2529281" cy="719137"/>
          </a:xfrm>
          <a:prstGeom prst="rect">
            <a:avLst/>
          </a:prstGeom>
          <a:solidFill>
            <a:srgbClr val="FF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+mj-lt"/>
              </a:rPr>
              <a:t>Erhaltende Therapie</a:t>
            </a:r>
            <a:endParaRPr lang="de-DE" altLang="de-DE" b="0">
              <a:solidFill>
                <a:srgbClr val="4B4B4B"/>
              </a:solidFill>
              <a:latin typeface="+mj-lt"/>
            </a:endParaRPr>
          </a:p>
        </p:txBody>
      </p:sp>
      <p:sp>
        <p:nvSpPr>
          <p:cNvPr id="41" name="Titel 1"/>
          <p:cNvSpPr txBox="1">
            <a:spLocks/>
          </p:cNvSpPr>
          <p:nvPr/>
        </p:nvSpPr>
        <p:spPr bwMode="auto">
          <a:xfrm>
            <a:off x="306000" y="306000"/>
            <a:ext cx="853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cs typeface="Arial"/>
              </a:rPr>
              <a:t>Therapieprinzipien zerebraler Lymphome</a:t>
            </a:r>
            <a:endParaRPr lang="de-DE" sz="2800" b="1" dirty="0">
              <a:cs typeface="Arial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972944" y="1271272"/>
            <a:ext cx="28924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Arial" pitchFamily="34" charset="0"/>
              </a:rPr>
              <a:t>Biologisches (!) Alter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Arial" pitchFamily="34" charset="0"/>
              </a:rPr>
              <a:t>Allgemeinzustand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smtClean="0">
                <a:solidFill>
                  <a:srgbClr val="4B4B4B"/>
                </a:solidFill>
                <a:latin typeface="Arial" pitchFamily="34" charset="0"/>
              </a:rPr>
              <a:t>Begleiterkrankungen</a:t>
            </a:r>
            <a:endParaRPr lang="de-DE" altLang="de-DE" sz="2400" b="0">
              <a:solidFill>
                <a:srgbClr val="4B4B4B"/>
              </a:solidFill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730471" y="5465251"/>
            <a:ext cx="3384000" cy="335198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Bestrahlung</a:t>
            </a:r>
            <a:endParaRPr lang="de-DE" altLang="de-DE">
              <a:solidFill>
                <a:srgbClr val="4B4B4B"/>
              </a:solidFill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5047029" y="4164966"/>
            <a:ext cx="3384000" cy="653495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Hochdosistherapie</a:t>
            </a:r>
            <a:b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</a:b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+ </a:t>
            </a:r>
            <a:r>
              <a:rPr lang="de-DE" altLang="de-DE">
                <a:solidFill>
                  <a:srgbClr val="4B4B4B"/>
                </a:solidFill>
                <a:latin typeface="Arial" pitchFamily="34" charset="0"/>
              </a:rPr>
              <a:t>autologe </a:t>
            </a: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Stammzell-Tx</a:t>
            </a:r>
            <a:endParaRPr lang="de-DE" altLang="de-DE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5050567" y="4970910"/>
            <a:ext cx="3384000" cy="335198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lIns="36000" r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4B4B4B"/>
                </a:solidFill>
                <a:latin typeface="Arial" pitchFamily="34" charset="0"/>
              </a:rPr>
              <a:t>"Konventionelle Chemotherapie"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059471" y="5470187"/>
            <a:ext cx="3384000" cy="335198"/>
          </a:xfrm>
          <a:prstGeom prst="rect">
            <a:avLst/>
          </a:prstGeom>
          <a:solidFill>
            <a:schemeClr val="bg1">
              <a:lumMod val="95000"/>
            </a:schemeClr>
          </a:solidFill>
          <a:ln w="7938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4B4B4B"/>
                </a:solidFill>
                <a:latin typeface="Arial" pitchFamily="34" charset="0"/>
              </a:rPr>
              <a:t>Bestrahlung</a:t>
            </a:r>
            <a:endParaRPr lang="de-DE" altLang="de-DE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23" grpId="0" animBg="1"/>
      <p:bldP spid="24" grpId="0"/>
      <p:bldP spid="25" grpId="0" animBg="1"/>
      <p:bldP spid="28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/>
          <p:cNvSpPr txBox="1">
            <a:spLocks/>
          </p:cNvSpPr>
          <p:nvPr/>
        </p:nvSpPr>
        <p:spPr bwMode="auto">
          <a:xfrm>
            <a:off x="306000" y="306000"/>
            <a:ext cx="853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cs typeface="Arial"/>
              </a:rPr>
              <a:t>Therapieprinzipien zerebraler Lymphome</a:t>
            </a:r>
            <a:endParaRPr lang="de-DE" sz="2800" b="1" dirty="0">
              <a:cs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2" y="1627274"/>
            <a:ext cx="8495165" cy="33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114941"/>
            <a:ext cx="9144000" cy="5462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Behandlung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8312" y="1273505"/>
            <a:ext cx="8825688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342900" indent="-342900" defTabSz="761924">
              <a:spcBef>
                <a:spcPct val="20000"/>
              </a:spcBef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03/2017	Erstdiagnose ZNS-Lymphom</a:t>
            </a:r>
          </a:p>
          <a:p>
            <a:pPr marL="342900" indent="-342900" defTabSz="761924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04/2017	</a:t>
            </a:r>
            <a:r>
              <a:rPr lang="de-DE" sz="2400">
                <a:ea typeface="Arial" charset="0"/>
                <a:cs typeface="Arial" charset="0"/>
              </a:rPr>
              <a:t>Einleitende Behandlung mit kombinierter </a:t>
            </a:r>
          </a:p>
          <a:p>
            <a:pPr marL="342900" indent="-342900" defTabSz="761924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de-DE" sz="2400">
                <a:ea typeface="Arial" charset="0"/>
                <a:cs typeface="Arial" charset="0"/>
              </a:rPr>
              <a:t>	Methotrexat-haltiger Chemotherapie (MATRix)</a:t>
            </a:r>
          </a:p>
          <a:p>
            <a:pPr marL="342900" indent="-342900" defTabSz="761924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de-DE" sz="2400">
                <a:ea typeface="Arial" charset="0"/>
                <a:cs typeface="Arial" charset="0"/>
              </a:rPr>
              <a:t>07/2017	Fortschreiten der Erkrankung</a:t>
            </a:r>
            <a:r>
              <a:rPr lang="en-US" sz="2400">
                <a:ea typeface="Arial" charset="0"/>
                <a:cs typeface="Arial" charset="0"/>
              </a:rPr>
              <a:t>, Umstellung auf 	alternative Chemotherapie (R-DeVIC)</a:t>
            </a:r>
          </a:p>
          <a:p>
            <a:pPr marL="342900" indent="-342900" defTabSz="761924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08/2017	Hochdosistherapie und autologe 	Stammzelltransplantation</a:t>
            </a:r>
          </a:p>
          <a:p>
            <a:pPr marL="342900" indent="-342900" defTabSz="761924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09-10/2017	Nachbestrahlung des Kopfes sowie </a:t>
            </a:r>
            <a:r>
              <a:rPr lang="en-US" sz="2400" smtClean="0">
                <a:ea typeface="Arial" charset="0"/>
                <a:cs typeface="Arial" charset="0"/>
              </a:rPr>
              <a:t>des Hodens</a:t>
            </a:r>
          </a:p>
          <a:p>
            <a:pPr marL="342900" indent="-342900" defTabSz="761924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endParaRPr lang="en-US" sz="2400">
              <a:ea typeface="Arial" charset="0"/>
              <a:cs typeface="Arial" charset="0"/>
            </a:endParaRPr>
          </a:p>
          <a:p>
            <a:pPr marL="342900" indent="-342900" defTabSz="761924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sz="2400" smtClean="0">
                <a:ea typeface="Arial" charset="0"/>
                <a:cs typeface="Arial" charset="0"/>
              </a:rPr>
              <a:t>11/2024</a:t>
            </a:r>
            <a:r>
              <a:rPr lang="en-US" sz="2400">
                <a:ea typeface="Arial" charset="0"/>
                <a:cs typeface="Arial" charset="0"/>
              </a:rPr>
              <a:t>	Nachsorge</a:t>
            </a:r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>
          <a:xfrm>
            <a:off x="495867" y="1219661"/>
            <a:ext cx="0" cy="5270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6635823" y="1517073"/>
            <a:ext cx="2508177" cy="280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703263" cy="365125"/>
          </a:xfrm>
        </p:spPr>
        <p:txBody>
          <a:bodyPr/>
          <a:lstStyle/>
          <a:p>
            <a:fld id="{EDCDEEE8-3B55-4518-8B2A-6D53AA778E82}" type="slidenum">
              <a:rPr lang="de-DE" sz="1000" smtClean="0"/>
              <a:pPr/>
              <a:t>19</a:t>
            </a:fld>
            <a:endParaRPr lang="de-DE" sz="1000" dirty="0"/>
          </a:p>
        </p:txBody>
      </p:sp>
      <p:sp>
        <p:nvSpPr>
          <p:cNvPr id="10" name="Datumsplatzhalter 5"/>
          <p:cNvSpPr txBox="1">
            <a:spLocks/>
          </p:cNvSpPr>
          <p:nvPr/>
        </p:nvSpPr>
        <p:spPr>
          <a:xfrm>
            <a:off x="4133132" y="6492875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dirty="0" smtClean="0"/>
              <a:t>09.11.2020</a:t>
            </a:r>
            <a:endParaRPr lang="de-DE" sz="10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12273"/>
          <a:stretch>
            <a:fillRect/>
          </a:stretch>
        </p:blipFill>
        <p:spPr bwMode="auto">
          <a:xfrm>
            <a:off x="0" y="3691444"/>
            <a:ext cx="9144000" cy="317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el 2"/>
          <p:cNvSpPr txBox="1">
            <a:spLocks/>
          </p:cNvSpPr>
          <p:nvPr/>
        </p:nvSpPr>
        <p:spPr bwMode="auto">
          <a:xfrm>
            <a:off x="674610" y="3138936"/>
            <a:ext cx="780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/>
              <a:t>Ein herzliches Dankeschön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466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1"/>
          <p:cNvGrpSpPr>
            <a:grpSpLocks/>
          </p:cNvGrpSpPr>
          <p:nvPr/>
        </p:nvGrpSpPr>
        <p:grpSpPr bwMode="auto">
          <a:xfrm>
            <a:off x="471488" y="1300598"/>
            <a:ext cx="7643812" cy="5056188"/>
            <a:chOff x="945" y="740"/>
            <a:chExt cx="4815" cy="3185"/>
          </a:xfrm>
        </p:grpSpPr>
        <p:pic>
          <p:nvPicPr>
            <p:cNvPr id="4100" name="Picture 4" descr="f24-1_lymphatic_system_cI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3" b="30209"/>
            <a:stretch>
              <a:fillRect/>
            </a:stretch>
          </p:blipFill>
          <p:spPr bwMode="auto">
            <a:xfrm>
              <a:off x="1798" y="740"/>
              <a:ext cx="2958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945" y="967"/>
              <a:ext cx="4815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609600" indent="-60960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990600" indent="-53340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752600" indent="-3810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209800" indent="-3810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endParaRPr lang="de-DE" altLang="en-US" sz="1800" b="1">
                <a:solidFill>
                  <a:schemeClr val="tx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853" y="1698"/>
              <a:ext cx="918" cy="231"/>
              <a:chOff x="1474" y="1442"/>
              <a:chExt cx="918" cy="231"/>
            </a:xfrm>
          </p:grpSpPr>
          <p:sp>
            <p:nvSpPr>
              <p:cNvPr id="4124" name="Line 7"/>
              <p:cNvSpPr>
                <a:spLocks noChangeShapeType="1"/>
              </p:cNvSpPr>
              <p:nvPr/>
            </p:nvSpPr>
            <p:spPr bwMode="auto">
              <a:xfrm>
                <a:off x="1939" y="1553"/>
                <a:ext cx="453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25" name="Text Box 8"/>
              <p:cNvSpPr txBox="1">
                <a:spLocks noChangeArrowheads="1"/>
              </p:cNvSpPr>
              <p:nvPr/>
            </p:nvSpPr>
            <p:spPr bwMode="auto">
              <a:xfrm>
                <a:off x="1474" y="1442"/>
                <a:ext cx="4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Haut</a:t>
                </a:r>
              </a:p>
            </p:txBody>
          </p:sp>
        </p:grpSp>
        <p:grpSp>
          <p:nvGrpSpPr>
            <p:cNvPr id="4103" name="Group 9"/>
            <p:cNvGrpSpPr>
              <a:grpSpLocks/>
            </p:cNvGrpSpPr>
            <p:nvPr/>
          </p:nvGrpSpPr>
          <p:grpSpPr bwMode="auto">
            <a:xfrm>
              <a:off x="2125" y="1017"/>
              <a:ext cx="952" cy="231"/>
              <a:chOff x="1746" y="761"/>
              <a:chExt cx="952" cy="231"/>
            </a:xfrm>
          </p:grpSpPr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>
                <a:off x="2245" y="872"/>
                <a:ext cx="453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23" name="Text Box 11"/>
              <p:cNvSpPr txBox="1">
                <a:spLocks noChangeArrowheads="1"/>
              </p:cNvSpPr>
              <p:nvPr/>
            </p:nvSpPr>
            <p:spPr bwMode="auto">
              <a:xfrm>
                <a:off x="1746" y="761"/>
                <a:ext cx="4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Augen</a:t>
                </a:r>
              </a:p>
            </p:txBody>
          </p:sp>
        </p:grpSp>
        <p:grpSp>
          <p:nvGrpSpPr>
            <p:cNvPr id="4104" name="Group 12"/>
            <p:cNvGrpSpPr>
              <a:grpSpLocks/>
            </p:cNvGrpSpPr>
            <p:nvPr/>
          </p:nvGrpSpPr>
          <p:grpSpPr bwMode="auto">
            <a:xfrm>
              <a:off x="3531" y="836"/>
              <a:ext cx="847" cy="231"/>
              <a:chOff x="3152" y="580"/>
              <a:chExt cx="847" cy="231"/>
            </a:xfrm>
          </p:grpSpPr>
          <p:sp>
            <p:nvSpPr>
              <p:cNvPr id="4120" name="Text Box 13"/>
              <p:cNvSpPr txBox="1">
                <a:spLocks noChangeArrowheads="1"/>
              </p:cNvSpPr>
              <p:nvPr/>
            </p:nvSpPr>
            <p:spPr bwMode="auto">
              <a:xfrm>
                <a:off x="3651" y="580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ZNS</a:t>
                </a:r>
              </a:p>
            </p:txBody>
          </p:sp>
          <p:sp>
            <p:nvSpPr>
              <p:cNvPr id="4121" name="Line 14"/>
              <p:cNvSpPr>
                <a:spLocks noChangeShapeType="1"/>
              </p:cNvSpPr>
              <p:nvPr/>
            </p:nvSpPr>
            <p:spPr bwMode="auto">
              <a:xfrm flipH="1">
                <a:off x="3152" y="690"/>
                <a:ext cx="499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05" name="Group 15"/>
            <p:cNvGrpSpPr>
              <a:grpSpLocks/>
            </p:cNvGrpSpPr>
            <p:nvPr/>
          </p:nvGrpSpPr>
          <p:grpSpPr bwMode="auto">
            <a:xfrm>
              <a:off x="3622" y="1925"/>
              <a:ext cx="1117" cy="231"/>
              <a:chOff x="3243" y="1669"/>
              <a:chExt cx="1117" cy="231"/>
            </a:xfrm>
          </p:grpSpPr>
          <p:sp>
            <p:nvSpPr>
              <p:cNvPr id="4118" name="Text Box 16"/>
              <p:cNvSpPr txBox="1">
                <a:spLocks noChangeArrowheads="1"/>
              </p:cNvSpPr>
              <p:nvPr/>
            </p:nvSpPr>
            <p:spPr bwMode="auto">
              <a:xfrm>
                <a:off x="3742" y="1669"/>
                <a:ext cx="6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Mamma</a:t>
                </a:r>
              </a:p>
            </p:txBody>
          </p:sp>
          <p:sp>
            <p:nvSpPr>
              <p:cNvPr id="4119" name="Line 17"/>
              <p:cNvSpPr>
                <a:spLocks noChangeShapeType="1"/>
              </p:cNvSpPr>
              <p:nvPr/>
            </p:nvSpPr>
            <p:spPr bwMode="auto">
              <a:xfrm flipH="1">
                <a:off x="3243" y="1779"/>
                <a:ext cx="499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06" name="Group 18"/>
            <p:cNvGrpSpPr>
              <a:grpSpLocks/>
            </p:cNvGrpSpPr>
            <p:nvPr/>
          </p:nvGrpSpPr>
          <p:grpSpPr bwMode="auto">
            <a:xfrm>
              <a:off x="1899" y="2287"/>
              <a:ext cx="1281" cy="231"/>
              <a:chOff x="1520" y="2031"/>
              <a:chExt cx="1281" cy="231"/>
            </a:xfrm>
          </p:grpSpPr>
          <p:sp>
            <p:nvSpPr>
              <p:cNvPr id="4116" name="Line 19"/>
              <p:cNvSpPr>
                <a:spLocks noChangeShapeType="1"/>
              </p:cNvSpPr>
              <p:nvPr/>
            </p:nvSpPr>
            <p:spPr bwMode="auto">
              <a:xfrm>
                <a:off x="2075" y="2142"/>
                <a:ext cx="726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17" name="Text Box 20"/>
              <p:cNvSpPr txBox="1">
                <a:spLocks noChangeArrowheads="1"/>
              </p:cNvSpPr>
              <p:nvPr/>
            </p:nvSpPr>
            <p:spPr bwMode="auto">
              <a:xfrm>
                <a:off x="1520" y="2031"/>
                <a:ext cx="5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Magen</a:t>
                </a:r>
              </a:p>
            </p:txBody>
          </p:sp>
        </p:grpSp>
        <p:grpSp>
          <p:nvGrpSpPr>
            <p:cNvPr id="4107" name="Group 21"/>
            <p:cNvGrpSpPr>
              <a:grpSpLocks/>
            </p:cNvGrpSpPr>
            <p:nvPr/>
          </p:nvGrpSpPr>
          <p:grpSpPr bwMode="auto">
            <a:xfrm>
              <a:off x="3441" y="2469"/>
              <a:ext cx="832" cy="231"/>
              <a:chOff x="3062" y="2213"/>
              <a:chExt cx="832" cy="231"/>
            </a:xfrm>
          </p:grpSpPr>
          <p:sp>
            <p:nvSpPr>
              <p:cNvPr id="4114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213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GI</a:t>
                </a:r>
              </a:p>
            </p:txBody>
          </p:sp>
          <p:sp>
            <p:nvSpPr>
              <p:cNvPr id="4115" name="Line 23"/>
              <p:cNvSpPr>
                <a:spLocks noChangeShapeType="1"/>
              </p:cNvSpPr>
              <p:nvPr/>
            </p:nvSpPr>
            <p:spPr bwMode="auto">
              <a:xfrm flipH="1">
                <a:off x="3062" y="2323"/>
                <a:ext cx="587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08" name="Group 24"/>
            <p:cNvGrpSpPr>
              <a:grpSpLocks/>
            </p:cNvGrpSpPr>
            <p:nvPr/>
          </p:nvGrpSpPr>
          <p:grpSpPr bwMode="auto">
            <a:xfrm>
              <a:off x="1252" y="2836"/>
              <a:ext cx="1961" cy="231"/>
              <a:chOff x="873" y="2580"/>
              <a:chExt cx="1961" cy="231"/>
            </a:xfrm>
          </p:grpSpPr>
          <p:sp>
            <p:nvSpPr>
              <p:cNvPr id="4112" name="Line 25"/>
              <p:cNvSpPr>
                <a:spLocks noChangeShapeType="1"/>
              </p:cNvSpPr>
              <p:nvPr/>
            </p:nvSpPr>
            <p:spPr bwMode="auto">
              <a:xfrm>
                <a:off x="1943" y="2691"/>
                <a:ext cx="891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13" name="Text Box 26"/>
              <p:cNvSpPr txBox="1">
                <a:spLocks noChangeArrowheads="1"/>
              </p:cNvSpPr>
              <p:nvPr/>
            </p:nvSpPr>
            <p:spPr bwMode="auto">
              <a:xfrm>
                <a:off x="873" y="2580"/>
                <a:ext cx="92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Ovar / Hoden</a:t>
                </a:r>
              </a:p>
            </p:txBody>
          </p:sp>
        </p:grpSp>
        <p:grpSp>
          <p:nvGrpSpPr>
            <p:cNvPr id="4109" name="Group 27"/>
            <p:cNvGrpSpPr>
              <a:grpSpLocks/>
            </p:cNvGrpSpPr>
            <p:nvPr/>
          </p:nvGrpSpPr>
          <p:grpSpPr bwMode="auto">
            <a:xfrm>
              <a:off x="3531" y="3694"/>
              <a:ext cx="1220" cy="231"/>
              <a:chOff x="3152" y="3438"/>
              <a:chExt cx="1220" cy="231"/>
            </a:xfrm>
          </p:grpSpPr>
          <p:sp>
            <p:nvSpPr>
              <p:cNvPr id="4110" name="Text Box 28"/>
              <p:cNvSpPr txBox="1">
                <a:spLocks noChangeArrowheads="1"/>
              </p:cNvSpPr>
              <p:nvPr/>
            </p:nvSpPr>
            <p:spPr bwMode="auto">
              <a:xfrm>
                <a:off x="3737" y="3438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de-DE" altLang="en-US" sz="18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Knochen</a:t>
                </a:r>
              </a:p>
            </p:txBody>
          </p:sp>
          <p:sp>
            <p:nvSpPr>
              <p:cNvPr id="4111" name="Line 29"/>
              <p:cNvSpPr>
                <a:spLocks noChangeShapeType="1"/>
              </p:cNvSpPr>
              <p:nvPr/>
            </p:nvSpPr>
            <p:spPr bwMode="auto">
              <a:xfrm flipH="1">
                <a:off x="3152" y="3548"/>
                <a:ext cx="586" cy="0"/>
              </a:xfrm>
              <a:prstGeom prst="line">
                <a:avLst/>
              </a:prstGeom>
              <a:noFill/>
              <a:ln w="25400">
                <a:solidFill>
                  <a:srgbClr val="4558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1" name="Titel 1"/>
          <p:cNvSpPr txBox="1">
            <a:spLocks/>
          </p:cNvSpPr>
          <p:nvPr/>
        </p:nvSpPr>
        <p:spPr>
          <a:xfrm>
            <a:off x="306000" y="306000"/>
            <a:ext cx="8532000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cs typeface="Arial"/>
              </a:rPr>
              <a:t>Seltene Lymphommanifestationen</a:t>
            </a:r>
            <a:endParaRPr lang="de-DE" sz="2800" dirty="0"/>
          </a:p>
        </p:txBody>
      </p:sp>
      <p:sp>
        <p:nvSpPr>
          <p:cNvPr id="2" name="Ellipse 1"/>
          <p:cNvSpPr/>
          <p:nvPr/>
        </p:nvSpPr>
        <p:spPr>
          <a:xfrm>
            <a:off x="5195455" y="1259034"/>
            <a:ext cx="935181" cy="8064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9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Mögliche Symptome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2136" y="1279731"/>
            <a:ext cx="8748712" cy="29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 defTabSz="762000">
              <a:spcBef>
                <a:spcPct val="20000"/>
              </a:spcBef>
              <a:buChar char="•"/>
              <a:tabLst>
                <a:tab pos="4476750" algn="l"/>
              </a:tabLst>
              <a:defRPr sz="3200">
                <a:solidFill>
                  <a:schemeClr val="tx1"/>
                </a:solidFill>
                <a:latin typeface="Arial Narrow" charset="0"/>
              </a:defRPr>
            </a:lvl1pPr>
            <a:lvl2pPr marL="685800" indent="-228600" defTabSz="762000">
              <a:spcBef>
                <a:spcPct val="20000"/>
              </a:spcBef>
              <a:buChar char="–"/>
              <a:tabLst>
                <a:tab pos="4476750" algn="l"/>
              </a:tabLst>
              <a:defRPr sz="2800">
                <a:solidFill>
                  <a:schemeClr val="tx1"/>
                </a:solidFill>
                <a:latin typeface="Arial Narrow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tabLst>
                <a:tab pos="4476750" algn="l"/>
              </a:tabLst>
              <a:defRPr sz="2400">
                <a:solidFill>
                  <a:schemeClr val="tx1"/>
                </a:solidFill>
                <a:latin typeface="Arial Narrow" charset="0"/>
              </a:defRPr>
            </a:lvl3pPr>
            <a:lvl4pPr marL="1543050" indent="-171450" defTabSz="762000">
              <a:spcBef>
                <a:spcPct val="20000"/>
              </a:spcBef>
              <a:buChar char="–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4pPr>
            <a:lvl5pPr marL="2000250" indent="-171450" defTabSz="762000">
              <a:spcBef>
                <a:spcPct val="20000"/>
              </a:spcBef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5pPr>
            <a:lvl6pPr marL="24574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6pPr>
            <a:lvl7pPr marL="29146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7pPr>
            <a:lvl8pPr marL="33718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8pPr>
            <a:lvl9pPr marL="3829050" indent="-171450" defTabSz="7620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76750" algn="l"/>
              </a:tabLst>
              <a:defRPr sz="20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Keine Symptomatik</a:t>
            </a: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>
                <a:latin typeface="+mn-lt"/>
                <a:ea typeface="Arial" charset="0"/>
                <a:cs typeface="Arial" charset="0"/>
              </a:rPr>
              <a:t>Unspezifische Kopfschmerzen</a:t>
            </a: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Fokal </a:t>
            </a: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neurologische Defizite</a:t>
            </a: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Kognitive </a:t>
            </a:r>
            <a:r>
              <a:rPr lang="de-DE" altLang="de-DE" sz="2400">
                <a:latin typeface="+mn-lt"/>
                <a:ea typeface="Arial" charset="0"/>
                <a:cs typeface="Arial" charset="0"/>
              </a:rPr>
              <a:t>Defizite </a:t>
            </a:r>
            <a:endParaRPr lang="de-DE" altLang="de-DE" sz="2400" smtClean="0">
              <a:latin typeface="+mn-lt"/>
              <a:ea typeface="Arial" charset="0"/>
              <a:cs typeface="Arial" charset="0"/>
            </a:endParaRP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Persönlichkeitsveränderungen</a:t>
            </a:r>
            <a:endParaRPr lang="de-DE" altLang="de-DE" sz="2400" dirty="0">
              <a:latin typeface="+mn-lt"/>
              <a:ea typeface="Arial" charset="0"/>
              <a:cs typeface="Arial" charset="0"/>
            </a:endParaRP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dirty="0">
                <a:latin typeface="+mn-lt"/>
                <a:ea typeface="Arial" charset="0"/>
                <a:cs typeface="Arial" charset="0"/>
              </a:rPr>
              <a:t>Epileptische Anfälle</a:t>
            </a: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>
                <a:latin typeface="+mn-lt"/>
                <a:ea typeface="Arial" charset="0"/>
                <a:cs typeface="Arial" charset="0"/>
              </a:rPr>
              <a:t>Hirnnervenparesen </a:t>
            </a:r>
            <a:endParaRPr lang="de-DE" altLang="de-DE" sz="2400" smtClean="0">
              <a:latin typeface="+mn-lt"/>
              <a:ea typeface="Arial" charset="0"/>
              <a:cs typeface="Arial" charset="0"/>
            </a:endParaRPr>
          </a:p>
          <a:p>
            <a:pPr marL="342900" indent="-342900" defTabSz="761924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sz="2400" smtClean="0">
                <a:latin typeface="+mn-lt"/>
                <a:ea typeface="Arial" charset="0"/>
                <a:cs typeface="Arial" charset="0"/>
              </a:rPr>
              <a:t>Hirndruckzeichen</a:t>
            </a:r>
            <a:endParaRPr lang="de-DE" altLang="de-DE" sz="2400" dirty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70000"/>
              </a:lnSpc>
              <a:buFont typeface="Wingdings" charset="2"/>
              <a:buChar char="§"/>
              <a:defRPr/>
            </a:pPr>
            <a:endParaRPr lang="de-DE" altLang="de-DE" sz="2400" dirty="0">
              <a:latin typeface="+mn-lt"/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170000"/>
              </a:lnSpc>
              <a:buNone/>
              <a:defRPr/>
            </a:pPr>
            <a:endParaRPr lang="de-DE" altLang="de-DE" sz="2400" dirty="0" smtClean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114941"/>
            <a:ext cx="9144000" cy="4993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Symptome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8312" y="1273505"/>
            <a:ext cx="8504509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57-jähriger Patient mit seit drei Monaten </a:t>
            </a:r>
            <a:r>
              <a:rPr lang="en-US" sz="2400" smtClean="0">
                <a:ea typeface="Arial" charset="0"/>
                <a:cs typeface="Arial" charset="0"/>
              </a:rPr>
              <a:t>zunehmend</a:t>
            </a:r>
          </a:p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US" sz="2400" smtClean="0">
                <a:ea typeface="Arial" charset="0"/>
                <a:cs typeface="Arial" charset="0"/>
              </a:rPr>
              <a:t>  </a:t>
            </a:r>
            <a:endParaRPr lang="en-US" sz="2400">
              <a:ea typeface="Arial" charset="0"/>
              <a:cs typeface="Arial" charset="0"/>
            </a:endParaRPr>
          </a:p>
          <a:p>
            <a:pPr marL="342900" indent="-3429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Schwindel</a:t>
            </a:r>
          </a:p>
          <a:p>
            <a:pPr marL="342900" indent="-3429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Gangunsicherheit</a:t>
            </a:r>
          </a:p>
          <a:p>
            <a:pPr marL="342900" indent="-3429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476750" algn="l"/>
              </a:tabLst>
              <a:defRPr/>
            </a:pPr>
            <a:r>
              <a:rPr lang="en-US" sz="2400">
                <a:ea typeface="Arial" charset="0"/>
                <a:cs typeface="Arial" charset="0"/>
              </a:rPr>
              <a:t>Schwäche der linken Körperhälfte</a:t>
            </a:r>
            <a:endParaRPr lang="en-US" sz="2400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28899" y="2202872"/>
            <a:ext cx="1640620" cy="613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0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Diagnosestellung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6000" y="1030634"/>
            <a:ext cx="8532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de-DE" altLang="de-DE" sz="2400" smtClean="0">
                <a:ea typeface="Arial" charset="0"/>
                <a:cs typeface="Arial" charset="0"/>
              </a:rPr>
              <a:t>Kernspintomographie des Schädels </a:t>
            </a:r>
            <a:r>
              <a:rPr lang="de-DE" altLang="de-DE" sz="2400" dirty="0">
                <a:ea typeface="Arial" charset="0"/>
                <a:cs typeface="Arial" charset="0"/>
              </a:rPr>
              <a:t>(</a:t>
            </a:r>
            <a:r>
              <a:rPr lang="de-DE" altLang="de-DE" sz="2400">
                <a:ea typeface="Arial" charset="0"/>
                <a:cs typeface="Arial" charset="0"/>
              </a:rPr>
              <a:t>alternativ </a:t>
            </a:r>
            <a:r>
              <a:rPr lang="de-DE" altLang="de-DE" sz="2400" smtClean="0">
                <a:ea typeface="Arial" charset="0"/>
                <a:cs typeface="Arial" charset="0"/>
              </a:rPr>
              <a:t>Computertomographie)</a:t>
            </a:r>
          </a:p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de-DE" altLang="de-DE" sz="2400" u="sng" smtClean="0">
                <a:ea typeface="Arial" charset="0"/>
                <a:cs typeface="Arial" charset="0"/>
              </a:rPr>
              <a:t>Merkmale</a:t>
            </a:r>
            <a:r>
              <a:rPr lang="de-DE" altLang="de-DE" sz="2400" dirty="0">
                <a:ea typeface="Arial" charset="0"/>
                <a:cs typeface="Arial" charset="0"/>
              </a:rPr>
              <a:t>: Kontrastmittelaufnahme</a:t>
            </a:r>
            <a:r>
              <a:rPr lang="de-DE" altLang="de-DE" sz="2400">
                <a:ea typeface="Arial" charset="0"/>
                <a:cs typeface="Arial" charset="0"/>
              </a:rPr>
              <a:t>, </a:t>
            </a:r>
            <a:r>
              <a:rPr lang="de-DE" altLang="de-DE" sz="2400" smtClean="0">
                <a:ea typeface="Arial" charset="0"/>
                <a:cs typeface="Arial" charset="0"/>
              </a:rPr>
              <a:t>Umgebungsödem</a:t>
            </a:r>
            <a:endParaRPr lang="de-DE" altLang="de-DE" sz="2400" dirty="0">
              <a:ea typeface="Arial" charset="0"/>
              <a:cs typeface="Arial" charset="0"/>
            </a:endParaRPr>
          </a:p>
          <a:p>
            <a:pPr marL="2667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endParaRPr lang="de-DE" altLang="de-DE" sz="2400" dirty="0">
              <a:ea typeface="Arial" charset="0"/>
              <a:cs typeface="Arial" charset="0"/>
            </a:endParaRPr>
          </a:p>
          <a:p>
            <a:pPr marL="2667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endParaRPr lang="de-DE" altLang="de-DE" sz="2400" dirty="0">
              <a:ea typeface="Arial" charset="0"/>
              <a:cs typeface="Arial" charset="0"/>
            </a:endParaRPr>
          </a:p>
          <a:p>
            <a:pPr marL="266700"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endParaRPr lang="de-DE" altLang="de-DE" sz="2400" dirty="0">
              <a:ea typeface="Arial" charset="0"/>
              <a:cs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45" y="3232679"/>
            <a:ext cx="6043019" cy="21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1114941"/>
            <a:ext cx="9144000" cy="4993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Bildgebung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12799" y="1447275"/>
            <a:ext cx="3070611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US" sz="2400" smtClean="0">
                <a:ea typeface="Arial" charset="0"/>
                <a:cs typeface="Arial" charset="0"/>
              </a:rPr>
              <a:t>Raumforderung </a:t>
            </a:r>
            <a:r>
              <a:rPr lang="en-US" sz="2400">
                <a:ea typeface="Arial" charset="0"/>
                <a:cs typeface="Arial" charset="0"/>
              </a:rPr>
              <a:t>im Bereich der Stammganglien rechts</a:t>
            </a: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sz="2400" baseline="3000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baseline="30000" dirty="0" smtClean="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6" y="1223395"/>
            <a:ext cx="4130828" cy="47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06000" y="1290409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24">
              <a:spcAft>
                <a:spcPts val="1200"/>
              </a:spcAft>
              <a:buSzPct val="100000"/>
              <a:defRPr/>
            </a:pPr>
            <a:r>
              <a:rPr lang="en-US" sz="2400" u="sng">
                <a:ea typeface="Arial" charset="0"/>
                <a:cs typeface="Arial" charset="0"/>
              </a:rPr>
              <a:t>Interdisziplinäre </a:t>
            </a:r>
            <a:r>
              <a:rPr lang="en-US" sz="2400" u="sng" smtClean="0">
                <a:ea typeface="Arial" charset="0"/>
                <a:cs typeface="Arial" charset="0"/>
              </a:rPr>
              <a:t>Falldiskussion im Tumorboard</a:t>
            </a:r>
            <a:endParaRPr lang="en-US" sz="2400">
              <a:ea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Auf dem Weg zu Diagnosesicherung und Therapie</a:t>
            </a:r>
            <a:endParaRPr lang="de-DE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82298"/>
            <a:ext cx="4050001" cy="27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7" y="2094808"/>
            <a:ext cx="4049999" cy="2700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8312" y="1261872"/>
            <a:ext cx="8519688" cy="278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114941"/>
            <a:ext cx="9144000" cy="4993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Patientenbeispiel: Tumorboard</a:t>
            </a:r>
            <a:endParaRPr lang="de-DE" sz="2800" dirty="0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1284" y="1069221"/>
            <a:ext cx="8491537" cy="29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8311" y="5063704"/>
            <a:ext cx="7097473" cy="131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US" sz="2400" smtClean="0">
                <a:ea typeface="Arial" charset="0"/>
                <a:cs typeface="Arial" charset="0"/>
              </a:rPr>
              <a:t>Indikationsstellung </a:t>
            </a:r>
            <a:r>
              <a:rPr lang="en-US" sz="2400">
                <a:ea typeface="Arial" charset="0"/>
                <a:cs typeface="Arial" charset="0"/>
              </a:rPr>
              <a:t>zur stereotaktischen </a:t>
            </a:r>
            <a:r>
              <a:rPr lang="en-US" sz="2400" smtClean="0">
                <a:ea typeface="Arial" charset="0"/>
                <a:cs typeface="Arial" charset="0"/>
              </a:rPr>
              <a:t>Biopsie</a:t>
            </a:r>
            <a:endParaRPr lang="en-US" sz="240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sz="240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sz="2400" baseline="3000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baseline="30000" dirty="0" smtClean="0">
              <a:solidFill>
                <a:srgbClr val="080808"/>
              </a:solidFill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marL="285722" indent="-285722" defTabSz="761924">
              <a:spcAft>
                <a:spcPts val="1200"/>
              </a:spcAft>
              <a:buSzPct val="100000"/>
              <a:buFont typeface="Wingdings" charset="0"/>
              <a:buChar char="§"/>
              <a:defRPr/>
            </a:pPr>
            <a:endParaRPr lang="de-DE" dirty="0">
              <a:ea typeface="Arial" charset="0"/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0" y="1306747"/>
            <a:ext cx="2963214" cy="33859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90" y="1469494"/>
            <a:ext cx="3753231" cy="25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4221694"/>
            <a:ext cx="2282296" cy="21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97" y="1825345"/>
            <a:ext cx="3827463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1825345"/>
            <a:ext cx="3370261" cy="2246841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r>
              <a:rPr lang="en-US" sz="2800" b="1" smtClean="0">
                <a:cs typeface="Arial"/>
              </a:rPr>
              <a:t>Diagnosesicherung</a:t>
            </a:r>
            <a:endParaRPr lang="de-DE" sz="2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9563" y="1276252"/>
            <a:ext cx="8453437" cy="10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5" tIns="61378" rIns="122755" bIns="61378"/>
          <a:lstStyle/>
          <a:p>
            <a:pPr defTabSz="761924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100000"/>
              <a:tabLst>
                <a:tab pos="4476750" algn="l"/>
              </a:tabLst>
              <a:defRPr/>
            </a:pPr>
            <a:r>
              <a:rPr lang="en-US" sz="2400" smtClean="0">
                <a:ea typeface="Arial" charset="0"/>
                <a:cs typeface="Arial" charset="0"/>
              </a:rPr>
              <a:t>Stereotaktische Biopsie</a:t>
            </a: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zu3powerpoint2010">
  <a:themeElements>
    <a:clrScheme name="UKF_Farben_PPT">
      <a:dk1>
        <a:srgbClr val="4B4B4B"/>
      </a:dk1>
      <a:lt1>
        <a:srgbClr val="FFFFFF"/>
      </a:lt1>
      <a:dk2>
        <a:srgbClr val="C8C8C8"/>
      </a:dk2>
      <a:lt2>
        <a:srgbClr val="FFFFFF"/>
      </a:lt2>
      <a:accent1>
        <a:srgbClr val="C8C8C8"/>
      </a:accent1>
      <a:accent2>
        <a:srgbClr val="767778"/>
      </a:accent2>
      <a:accent3>
        <a:srgbClr val="004B96"/>
      </a:accent3>
      <a:accent4>
        <a:srgbClr val="73AF55"/>
      </a:accent4>
      <a:accent5>
        <a:srgbClr val="F5AF32"/>
      </a:accent5>
      <a:accent6>
        <a:srgbClr val="BE0028"/>
      </a:accent6>
      <a:hlink>
        <a:srgbClr val="BE0028"/>
      </a:hlink>
      <a:folHlink>
        <a:srgbClr val="004B96"/>
      </a:folHlink>
    </a:clrScheme>
    <a:fontScheme name="UKF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4zu3powerpoint2010</Template>
  <TotalTime>0</TotalTime>
  <Words>375</Words>
  <Application>Microsoft Office PowerPoint</Application>
  <PresentationFormat>Bildschirmpräsentation (4:3)</PresentationFormat>
  <Paragraphs>129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4zu3powerpoint2010</vt:lpstr>
      <vt:lpstr>Zerebrale (Hirn-/Kopf-) Lymphome</vt:lpstr>
      <vt:lpstr>PowerPoint-Präsentation</vt:lpstr>
      <vt:lpstr>Mögliche Symptome</vt:lpstr>
      <vt:lpstr>Patientenbeispiel: Symptome</vt:lpstr>
      <vt:lpstr>Diagnosestellung</vt:lpstr>
      <vt:lpstr>Patientenbeispiel: Bildgebung</vt:lpstr>
      <vt:lpstr>Auf dem Weg zu Diagnosesicherung und Therapie</vt:lpstr>
      <vt:lpstr>Patientenbeispiel: Tumorboard</vt:lpstr>
      <vt:lpstr>Diagnosesicherung</vt:lpstr>
      <vt:lpstr>Patientenbeispiel: Der Weg zur Diagnose</vt:lpstr>
      <vt:lpstr>Patientenbeispiel: Diagnose</vt:lpstr>
      <vt:lpstr>Herausforderungen in der Systemtherapie</vt:lpstr>
      <vt:lpstr>Zerebrale Lymphome: Systematik</vt:lpstr>
      <vt:lpstr>PowerPoint-Präsentation</vt:lpstr>
      <vt:lpstr>Patientenbeispiel: Ausbreitungsdiagnostik</vt:lpstr>
      <vt:lpstr>PowerPoint-Präsentation</vt:lpstr>
      <vt:lpstr>PowerPoint-Präsentation</vt:lpstr>
      <vt:lpstr>Patientenbeispiel: Behandlung</vt:lpstr>
      <vt:lpstr>PowerPoint-Präsentation</vt:lpstr>
    </vt:vector>
  </TitlesOfParts>
  <Company>Uniklinikum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Jesus Duque Afonso</dc:creator>
  <cp:lastModifiedBy>PD Dr. Elisabeth Schorb</cp:lastModifiedBy>
  <cp:revision>461</cp:revision>
  <cp:lastPrinted>2020-11-04T11:23:54Z</cp:lastPrinted>
  <dcterms:created xsi:type="dcterms:W3CDTF">2019-03-22T15:38:36Z</dcterms:created>
  <dcterms:modified xsi:type="dcterms:W3CDTF">2024-12-09T20:47:15Z</dcterms:modified>
</cp:coreProperties>
</file>