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9" r:id="rId2"/>
    <p:sldId id="292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94"/>
    <a:srgbClr val="2DB3E1"/>
    <a:srgbClr val="004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5" autoAdjust="0"/>
    <p:restoredTop sz="95908" autoAdjust="0"/>
  </p:normalViewPr>
  <p:slideViewPr>
    <p:cSldViewPr snapToGrid="0">
      <p:cViewPr varScale="1">
        <p:scale>
          <a:sx n="183" d="100"/>
          <a:sy n="183" d="100"/>
        </p:scale>
        <p:origin x="116" y="392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D5BD1-6206-41B3-B669-128E62B9D42D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F64E1-CAAF-41C0-9597-8AE2DF2786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14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r>
              <a:rPr lang="en-GB" sz="1200" dirty="0">
                <a:solidFill>
                  <a:srgbClr val="004194"/>
                </a:solidFill>
              </a:rPr>
              <a:t>Sofia </a:t>
            </a:r>
            <a:r>
              <a:rPr lang="en-GB" sz="1200" dirty="0" err="1">
                <a:solidFill>
                  <a:srgbClr val="004194"/>
                </a:solidFill>
              </a:rPr>
              <a:t>Monaci</a:t>
            </a: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476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5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856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96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Done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- 1x time-line der 10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meetings</a:t>
            </a:r>
            <a:endParaRPr lang="de-D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Done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dann für #1Programme </a:t>
            </a:r>
            <a:endParaRPr lang="de-D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Done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gefolgt von Booklet / Foto / QR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meeting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journal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issue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de-D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Done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danach vielleicht die beiden MEC Bücherausgaben --&gt; die brauchen evtl. ein Update...</a:t>
            </a:r>
            <a:endParaRPr lang="de-D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Done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dann Bilder vom Konzert?</a:t>
            </a:r>
            <a:endParaRPr lang="de-D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40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99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84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82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165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87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46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715963" algn="l"/>
              </a:tabLst>
            </a:pPr>
            <a:endParaRPr lang="en-GB" sz="1200" dirty="0">
              <a:solidFill>
                <a:srgbClr val="00419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64E1-CAAF-41C0-9597-8AE2DF27864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17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57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36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742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369" y="273844"/>
            <a:ext cx="8489263" cy="698219"/>
          </a:xfrm>
        </p:spPr>
        <p:txBody>
          <a:bodyPr tIns="91440" bIns="0">
            <a:noAutofit/>
          </a:bodyPr>
          <a:lstStyle>
            <a:lvl1pPr algn="ctr">
              <a:defRPr sz="37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E382-139D-81C9-213E-ABB543805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369" y="972063"/>
            <a:ext cx="8489263" cy="431006"/>
          </a:xfrm>
        </p:spPr>
        <p:txBody>
          <a:bodyPr>
            <a:noAutofit/>
          </a:bodyPr>
          <a:lstStyle>
            <a:lvl1pPr marL="0" indent="0" algn="ctr">
              <a:buNone/>
              <a:defRPr sz="1500" b="1" cap="all" spc="225" baseline="0">
                <a:solidFill>
                  <a:schemeClr val="accent5"/>
                </a:solidFill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65FCCB-71AC-57AB-9072-A30D1F53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827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F6C398-93E6-A99F-EFDF-A55942B3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4025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291EFA-0974-0076-CEBE-59D6F7EA7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377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D7C929-37FC-D4F9-240C-3E716CF74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7663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4D7B7F-47B6-90A3-0C50-BFF900083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6016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8299739-6734-AC50-12FE-A0EDBE695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4368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2B20D24-A521-7B35-F80C-43831172F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72728" y="1513835"/>
            <a:ext cx="1137362" cy="431006"/>
          </a:xfrm>
        </p:spPr>
        <p:txBody>
          <a:bodyPr>
            <a:noAutofit/>
          </a:bodyPr>
          <a:lstStyle>
            <a:lvl1pPr marL="0" indent="0" algn="l">
              <a:buNone/>
              <a:defRPr sz="2100" b="0" cap="all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827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54025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72377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07663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26016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4368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72728" y="1961632"/>
            <a:ext cx="1137362" cy="507929"/>
          </a:xfrm>
        </p:spPr>
        <p:txBody>
          <a:bodyPr>
            <a:noAutofit/>
          </a:bodyPr>
          <a:lstStyle>
            <a:lvl1pPr marL="0" indent="0" algn="l">
              <a:buNone/>
              <a:defRPr sz="750" b="1" cap="all" spc="225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0827" y="2691373"/>
            <a:ext cx="1137362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373" y="2691373"/>
            <a:ext cx="1137362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9F6658C-4BEF-1B93-92E7-AE25701181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63918" y="2691373"/>
            <a:ext cx="1159990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08091" y="2691373"/>
            <a:ext cx="1137362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29636" y="2691373"/>
            <a:ext cx="1137362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51181" y="2691373"/>
            <a:ext cx="1137362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72728" y="2691373"/>
            <a:ext cx="1137362" cy="88201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900" b="0" spc="0" baseline="0">
                <a:solidFill>
                  <a:schemeClr val="accent5"/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310259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620518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930777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41036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551295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861554" y="3758184"/>
            <a:ext cx="1282446" cy="1385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1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51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36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39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12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24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31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07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58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5D510-E9D6-4F65-A62B-E6751A62394A}" type="datetimeFigureOut">
              <a:rPr lang="de-DE" smtClean="0"/>
              <a:t>21.09.2025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6F9A3-13B7-41FA-9758-27B3BC4AB8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47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.jp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575" y="530300"/>
            <a:ext cx="57031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>
                <a:solidFill>
                  <a:srgbClr val="004194"/>
                </a:solidFill>
              </a:rPr>
              <a:t>   Welcome to the 10</a:t>
            </a:r>
            <a:r>
              <a:rPr lang="en-GB" sz="2800" baseline="30000" dirty="0">
                <a:solidFill>
                  <a:srgbClr val="004194"/>
                </a:solidFill>
              </a:rPr>
              <a:t>th</a:t>
            </a:r>
            <a:r>
              <a:rPr lang="en-GB" sz="2800" dirty="0">
                <a:solidFill>
                  <a:srgbClr val="004194"/>
                </a:solidFill>
              </a:rPr>
              <a:t> edition of</a:t>
            </a:r>
          </a:p>
          <a:p>
            <a:pPr lvl="0" algn="ctr">
              <a:tabLst>
                <a:tab pos="536575" algn="l"/>
              </a:tabLst>
            </a:pPr>
            <a:r>
              <a:rPr lang="en-GB" sz="2800" b="1" dirty="0">
                <a:solidFill>
                  <a:srgbClr val="004194"/>
                </a:solidFill>
              </a:rPr>
              <a:t>Cardiac Mechano-Electric Coupling and Arrhythmias</a:t>
            </a:r>
          </a:p>
          <a:p>
            <a:pPr lvl="0" algn="ctr">
              <a:tabLst>
                <a:tab pos="536575" algn="l"/>
              </a:tabLst>
            </a:pPr>
            <a:r>
              <a:rPr lang="en-GB" sz="2800" dirty="0">
                <a:solidFill>
                  <a:srgbClr val="004194"/>
                </a:solidFill>
              </a:rPr>
              <a:t>17-20 Sept 2025, Freiburg</a:t>
            </a:r>
            <a:endParaRPr lang="de-DE" sz="2800" dirty="0"/>
          </a:p>
        </p:txBody>
      </p:sp>
      <p:sp>
        <p:nvSpPr>
          <p:cNvPr id="14" name="Rectangle 6"/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70" y="2687839"/>
            <a:ext cx="2892700" cy="2127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7149" y="2650045"/>
            <a:ext cx="49014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u="sng" dirty="0">
                <a:solidFill>
                  <a:srgbClr val="004194"/>
                </a:solidFill>
              </a:rPr>
              <a:t>Org Com:</a:t>
            </a:r>
          </a:p>
          <a:p>
            <a:pPr lvl="0" algn="ctr"/>
            <a:r>
              <a:rPr lang="de-DE" dirty="0">
                <a:solidFill>
                  <a:srgbClr val="004194"/>
                </a:solidFill>
              </a:rPr>
              <a:t>Rémi Peyronnet</a:t>
            </a:r>
          </a:p>
          <a:p>
            <a:pPr lvl="0" algn="ctr"/>
            <a:r>
              <a:rPr lang="de-DE" dirty="0">
                <a:solidFill>
                  <a:srgbClr val="004194"/>
                </a:solidFill>
              </a:rPr>
              <a:t>Alexander Quinn</a:t>
            </a:r>
          </a:p>
          <a:p>
            <a:pPr lvl="0" algn="ctr"/>
            <a:r>
              <a:rPr lang="de-DE" dirty="0">
                <a:solidFill>
                  <a:srgbClr val="004194"/>
                </a:solidFill>
              </a:rPr>
              <a:t>Ramona Emig</a:t>
            </a:r>
          </a:p>
          <a:p>
            <a:pPr lvl="0" algn="ctr"/>
            <a:r>
              <a:rPr lang="de-DE" dirty="0" err="1">
                <a:solidFill>
                  <a:srgbClr val="004194"/>
                </a:solidFill>
              </a:rPr>
              <a:t>Eilidh</a:t>
            </a:r>
            <a:r>
              <a:rPr lang="de-DE" dirty="0">
                <a:solidFill>
                  <a:srgbClr val="004194"/>
                </a:solidFill>
              </a:rPr>
              <a:t> MacDonald </a:t>
            </a:r>
          </a:p>
          <a:p>
            <a:pPr lvl="0" algn="ctr"/>
            <a:r>
              <a:rPr lang="de-DE" dirty="0">
                <a:solidFill>
                  <a:srgbClr val="004194"/>
                </a:solidFill>
              </a:rPr>
              <a:t>Leonardo Sacconi</a:t>
            </a:r>
          </a:p>
          <a:p>
            <a:pPr lvl="0" algn="ctr"/>
            <a:endParaRPr lang="de-DE" dirty="0">
              <a:solidFill>
                <a:srgbClr val="004194"/>
              </a:solidFill>
            </a:endParaRPr>
          </a:p>
          <a:p>
            <a:pPr lvl="0" algn="ctr"/>
            <a:r>
              <a:rPr lang="de-DE" dirty="0">
                <a:solidFill>
                  <a:srgbClr val="004194"/>
                </a:solidFill>
              </a:rPr>
              <a:t>Point </a:t>
            </a:r>
            <a:r>
              <a:rPr lang="de-DE" dirty="0" err="1">
                <a:solidFill>
                  <a:srgbClr val="004194"/>
                </a:solidFill>
              </a:rPr>
              <a:t>of</a:t>
            </a:r>
            <a:r>
              <a:rPr lang="de-DE" dirty="0">
                <a:solidFill>
                  <a:srgbClr val="004194"/>
                </a:solidFill>
              </a:rPr>
              <a:t> </a:t>
            </a:r>
            <a:r>
              <a:rPr lang="de-DE" dirty="0" err="1">
                <a:solidFill>
                  <a:srgbClr val="004194"/>
                </a:solidFill>
              </a:rPr>
              <a:t>contact</a:t>
            </a:r>
            <a:r>
              <a:rPr lang="de-DE" dirty="0">
                <a:solidFill>
                  <a:srgbClr val="004194"/>
                </a:solidFill>
              </a:rPr>
              <a:t>: Julia Verheyen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b="919"/>
          <a:stretch/>
        </p:blipFill>
        <p:spPr>
          <a:xfrm>
            <a:off x="5810565" y="418446"/>
            <a:ext cx="3231049" cy="44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R\Docs\Meetings\_MEC\2019 MEF\9V7A5983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18831" r="5021" b="4177"/>
          <a:stretch/>
        </p:blipFill>
        <p:spPr bwMode="auto">
          <a:xfrm>
            <a:off x="414000" y="898681"/>
            <a:ext cx="8316000" cy="43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04-07 Sept 2019 – Freiburg, Germany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0" b="590"/>
          <a:stretch/>
        </p:blipFill>
        <p:spPr>
          <a:xfrm>
            <a:off x="138404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8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4628621-4BBF-CFBE-B69B-704D41226EA1}"/>
              </a:ext>
            </a:extLst>
          </p:cNvPr>
          <p:cNvGrpSpPr/>
          <p:nvPr/>
        </p:nvGrpSpPr>
        <p:grpSpPr>
          <a:xfrm>
            <a:off x="2909431" y="2391038"/>
            <a:ext cx="4719916" cy="1964080"/>
            <a:chOff x="2909431" y="2391038"/>
            <a:chExt cx="4719916" cy="196408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28BA31A-36CA-69F5-6363-442BF58AC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0356" y="2391038"/>
              <a:ext cx="1438067" cy="1440000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5A8B8B9B-5F2F-B09E-BD3D-21065985C638}"/>
                </a:ext>
              </a:extLst>
            </p:cNvPr>
            <p:cNvSpPr txBox="1"/>
            <p:nvPr/>
          </p:nvSpPr>
          <p:spPr>
            <a:xfrm>
              <a:off x="2909431" y="3893453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Prog </a:t>
              </a:r>
              <a:r>
                <a:rPr lang="en-US" sz="2400" b="1" i="1" dirty="0" err="1">
                  <a:solidFill>
                    <a:srgbClr val="004194"/>
                  </a:solidFill>
                </a:rPr>
                <a:t>Biophys</a:t>
              </a:r>
              <a:r>
                <a:rPr lang="en-US" sz="2400" b="1" i="1" dirty="0">
                  <a:solidFill>
                    <a:srgbClr val="004194"/>
                  </a:solidFill>
                </a:rPr>
                <a:t> Mol Biol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22625" r="6235" b="14102"/>
          <a:stretch/>
        </p:blipFill>
        <p:spPr bwMode="auto">
          <a:xfrm>
            <a:off x="414000" y="898681"/>
            <a:ext cx="8316000" cy="40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21-24 Sept 2022 – Freiburg, Germany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1" b="531"/>
          <a:stretch/>
        </p:blipFill>
        <p:spPr>
          <a:xfrm>
            <a:off x="138404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9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6FA47B4-4388-4E3B-F21B-20ADECCD5219}"/>
              </a:ext>
            </a:extLst>
          </p:cNvPr>
          <p:cNvGrpSpPr/>
          <p:nvPr/>
        </p:nvGrpSpPr>
        <p:grpSpPr>
          <a:xfrm>
            <a:off x="2915128" y="2409201"/>
            <a:ext cx="4719916" cy="1952054"/>
            <a:chOff x="2915128" y="2409201"/>
            <a:chExt cx="4719916" cy="195205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F6D2B6E-7F36-5CFB-AD32-C98953A2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0356" y="2409201"/>
              <a:ext cx="1449461" cy="144000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9B758A9-0599-3CC7-9379-6BE4D2C38A70}"/>
                </a:ext>
              </a:extLst>
            </p:cNvPr>
            <p:cNvSpPr txBox="1"/>
            <p:nvPr/>
          </p:nvSpPr>
          <p:spPr>
            <a:xfrm>
              <a:off x="2915128" y="3899590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J Physiol 2024/602(18)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87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38BA65-AE5E-BBC0-4C96-3CB5E908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3570" b="13570"/>
          <a:stretch/>
        </p:blipFill>
        <p:spPr bwMode="auto">
          <a:xfrm>
            <a:off x="414000" y="898681"/>
            <a:ext cx="8316000" cy="40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17-20 Sept 2025 – Freiburg, Germany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4" b="574"/>
          <a:stretch/>
        </p:blipFill>
        <p:spPr>
          <a:xfrm>
            <a:off x="6171069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1311806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10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EF493F-6A68-A54C-547B-23707E56BC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80" t="3833" r="7324" b="31933"/>
          <a:stretch/>
        </p:blipFill>
        <p:spPr>
          <a:xfrm>
            <a:off x="375990" y="2202872"/>
            <a:ext cx="2468149" cy="2723833"/>
          </a:xfrm>
          <a:prstGeom prst="rect">
            <a:avLst/>
          </a:prstGeom>
        </p:spPr>
      </p:pic>
      <p:pic>
        <p:nvPicPr>
          <p:cNvPr id="13" name="Grafik 9">
            <a:extLst>
              <a:ext uri="{FF2B5EF4-FFF2-40B4-BE49-F238E27FC236}">
                <a16:creationId xmlns:a16="http://schemas.microsoft.com/office/drawing/2014/main" id="{7F6D2B6E-7F36-5CFB-AD32-C98953A2C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316" t="84107" r="7324" b="6755"/>
          <a:stretch/>
        </p:blipFill>
        <p:spPr>
          <a:xfrm>
            <a:off x="3028208" y="3297186"/>
            <a:ext cx="2095995" cy="15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Oval 199">
            <a:extLst>
              <a:ext uri="{FF2B5EF4-FFF2-40B4-BE49-F238E27FC236}">
                <a16:creationId xmlns:a16="http://schemas.microsoft.com/office/drawing/2014/main" id="{3F8EE38E-93BB-78BF-1C39-81F6D9D0B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96831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A57D6B-DFD8-1648-5E5D-234254F8E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3318" y="3179727"/>
            <a:ext cx="807878" cy="1115996"/>
          </a:xfrm>
          <a:prstGeom prst="rect">
            <a:avLst/>
          </a:prstGeom>
        </p:spPr>
      </p:pic>
      <p:sp>
        <p:nvSpPr>
          <p:cNvPr id="199" name="Oval 198">
            <a:extLst>
              <a:ext uri="{FF2B5EF4-FFF2-40B4-BE49-F238E27FC236}">
                <a16:creationId xmlns:a16="http://schemas.microsoft.com/office/drawing/2014/main" id="{73AB57EF-D66D-7698-9C70-CA3208C7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489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338714-8E32-8FCF-5ED6-15BD41DE3A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7278" y="3179725"/>
            <a:ext cx="827220" cy="1115999"/>
          </a:xfrm>
          <a:prstGeom prst="rect">
            <a:avLst/>
          </a:prstGeom>
        </p:spPr>
      </p:pic>
      <p:sp>
        <p:nvSpPr>
          <p:cNvPr id="202" name="Oval 201">
            <a:extLst>
              <a:ext uri="{FF2B5EF4-FFF2-40B4-BE49-F238E27FC236}">
                <a16:creationId xmlns:a16="http://schemas.microsoft.com/office/drawing/2014/main" id="{E54E7BCA-C214-AFA3-287A-8F628B08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63187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32EDCC-BE8F-15BB-A056-10FBADE2F6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97117" y="3179725"/>
            <a:ext cx="789028" cy="1115999"/>
          </a:xfrm>
          <a:prstGeom prst="rect">
            <a:avLst/>
          </a:prstGeom>
        </p:spPr>
      </p:pic>
      <p:sp>
        <p:nvSpPr>
          <p:cNvPr id="201" name="Oval 200">
            <a:extLst>
              <a:ext uri="{FF2B5EF4-FFF2-40B4-BE49-F238E27FC236}">
                <a16:creationId xmlns:a16="http://schemas.microsoft.com/office/drawing/2014/main" id="{83287EF5-C4D9-4753-753C-1E8877024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3916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5F2F88-14C1-2CC3-CB88-3CEB8DFD79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8" r="548"/>
          <a:stretch/>
        </p:blipFill>
        <p:spPr>
          <a:xfrm>
            <a:off x="2792536" y="3179725"/>
            <a:ext cx="780386" cy="111600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E442B147-42B4-B75B-2347-FF51308EC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4540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89BA8A-12C2-CD62-C138-B6A24C3DF0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13461" y="3179725"/>
            <a:ext cx="789028" cy="1115999"/>
          </a:xfrm>
          <a:prstGeom prst="rect">
            <a:avLst/>
          </a:prstGeom>
        </p:spPr>
      </p:pic>
      <p:sp>
        <p:nvSpPr>
          <p:cNvPr id="203" name="Oval 202">
            <a:extLst>
              <a:ext uri="{FF2B5EF4-FFF2-40B4-BE49-F238E27FC236}">
                <a16:creationId xmlns:a16="http://schemas.microsoft.com/office/drawing/2014/main" id="{8D8CA0A3-F5DD-0F8C-009F-0B4044AC0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8081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2C7779-C5B9-07FE-EFC6-E4D889E569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08880" y="3179725"/>
            <a:ext cx="789028" cy="1115999"/>
          </a:xfrm>
          <a:prstGeom prst="rect">
            <a:avLst/>
          </a:prstGeom>
        </p:spPr>
      </p:pic>
      <p:sp>
        <p:nvSpPr>
          <p:cNvPr id="198" name="Oval 197">
            <a:extLst>
              <a:ext uri="{FF2B5EF4-FFF2-40B4-BE49-F238E27FC236}">
                <a16:creationId xmlns:a16="http://schemas.microsoft.com/office/drawing/2014/main" id="{2D12B516-AE4B-E99D-87BC-5CFB36C71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106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00B24A-16B9-C345-DF4B-34C0A1660E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0" y="3179725"/>
            <a:ext cx="777817" cy="1116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84F593F-4D12-6B0D-6CFA-B63D62B645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20496" y="3179725"/>
            <a:ext cx="789028" cy="1115999"/>
          </a:xfrm>
          <a:prstGeom prst="rect">
            <a:avLst/>
          </a:prstGeom>
        </p:spPr>
      </p:pic>
      <p:sp>
        <p:nvSpPr>
          <p:cNvPr id="12" name="Oval 203">
            <a:extLst>
              <a:ext uri="{FF2B5EF4-FFF2-40B4-BE49-F238E27FC236}">
                <a16:creationId xmlns:a16="http://schemas.microsoft.com/office/drawing/2014/main" id="{4C2B1E05-C68C-6020-0388-2B58E6F7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0999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5096E8-3C10-075D-B9CD-68475ABB5EA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325076" y="3179725"/>
            <a:ext cx="789971" cy="1115999"/>
          </a:xfrm>
          <a:prstGeom prst="rect">
            <a:avLst/>
          </a:prstGeom>
        </p:spPr>
      </p:pic>
      <p:sp>
        <p:nvSpPr>
          <p:cNvPr id="13" name="Oval 203">
            <a:extLst>
              <a:ext uri="{FF2B5EF4-FFF2-40B4-BE49-F238E27FC236}">
                <a16:creationId xmlns:a16="http://schemas.microsoft.com/office/drawing/2014/main" id="{9E6253E7-E990-6E92-9018-F9F578FE5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7458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EF85F187-C752-DA92-68C8-D2E4D93903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026" b="1026"/>
          <a:stretch/>
        </p:blipFill>
        <p:spPr>
          <a:xfrm>
            <a:off x="8225725" y="3179725"/>
            <a:ext cx="805813" cy="1116000"/>
          </a:xfrm>
          <a:prstGeom prst="rect">
            <a:avLst/>
          </a:prstGeom>
        </p:spPr>
      </p:pic>
      <p:sp>
        <p:nvSpPr>
          <p:cNvPr id="69" name="Oval 203">
            <a:extLst>
              <a:ext uri="{FF2B5EF4-FFF2-40B4-BE49-F238E27FC236}">
                <a16:creationId xmlns:a16="http://schemas.microsoft.com/office/drawing/2014/main" id="{A795490A-D4F6-D10D-B97F-C71D3D43E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53919" y="1963938"/>
            <a:ext cx="121374" cy="121374"/>
          </a:xfrm>
          <a:prstGeom prst="ellipse">
            <a:avLst/>
          </a:prstGeom>
          <a:solidFill>
            <a:srgbClr val="004194"/>
          </a:solidFill>
          <a:ln w="19050">
            <a:solidFill>
              <a:srgbClr val="00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4194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9E5FFD3-F65E-BE06-4FE1-91AACD4B6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80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1994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09E85C6-B199-D5DD-3ADA-6F246660BE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7278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1997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C7D97C1-4AF2-8B03-9557-8476E034F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3318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2002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C5B12D-A7CA-E406-05E8-E632F4B6EE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2536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2007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8D954EA-FDF0-BD67-5BCA-C4E6C05702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97117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2010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4C027FF-4375-34D1-DD2D-077A5E5048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8880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2013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61CCC4A-ABB1-E5C2-9E12-46F7917BF1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13461" y="1353796"/>
            <a:ext cx="1137362" cy="431006"/>
          </a:xfrm>
        </p:spPr>
        <p:txBody>
          <a:bodyPr/>
          <a:lstStyle/>
          <a:p>
            <a:r>
              <a:rPr lang="en-US" dirty="0">
                <a:solidFill>
                  <a:srgbClr val="004194"/>
                </a:solidFill>
              </a:rPr>
              <a:t>2016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D3071A1-5C84-4F98-C92F-D6D09598D8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80" y="2268751"/>
            <a:ext cx="1152000" cy="882017"/>
          </a:xfrm>
        </p:spPr>
        <p:txBody>
          <a:bodyPr/>
          <a:lstStyle/>
          <a:p>
            <a:pPr lvl="0"/>
            <a:r>
              <a:rPr lang="en-US" sz="1200" dirty="0">
                <a:solidFill>
                  <a:srgbClr val="004194"/>
                </a:solidFill>
              </a:rPr>
              <a:t>17 Sept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Arnhem,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Netherlands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467735C-B175-F6AB-DCAA-5035002753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87278" y="2268751"/>
            <a:ext cx="1152000" cy="882017"/>
          </a:xfrm>
        </p:spPr>
        <p:txBody>
          <a:bodyPr/>
          <a:lstStyle/>
          <a:p>
            <a:r>
              <a:rPr lang="en-US" sz="1200" dirty="0">
                <a:solidFill>
                  <a:srgbClr val="004194"/>
                </a:solidFill>
              </a:rPr>
              <a:t>02-04 Oct</a:t>
            </a:r>
          </a:p>
          <a:p>
            <a:r>
              <a:rPr lang="en-US" sz="1200" dirty="0">
                <a:solidFill>
                  <a:srgbClr val="004194"/>
                </a:solidFill>
              </a:rPr>
              <a:t>Trento, </a:t>
            </a:r>
          </a:p>
          <a:p>
            <a:r>
              <a:rPr lang="en-US" sz="1200" dirty="0">
                <a:solidFill>
                  <a:srgbClr val="004194"/>
                </a:solidFill>
              </a:rPr>
              <a:t>Italy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A77660C-38AC-71B1-1D17-BB3A9EFB43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93318" y="2268751"/>
            <a:ext cx="1152000" cy="882017"/>
          </a:xfrm>
        </p:spPr>
        <p:txBody>
          <a:bodyPr/>
          <a:lstStyle/>
          <a:p>
            <a:pPr lvl="0"/>
            <a:r>
              <a:rPr lang="en-US" sz="1200" dirty="0">
                <a:solidFill>
                  <a:srgbClr val="004194"/>
                </a:solidFill>
              </a:rPr>
              <a:t>06-08 Sept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Oxford, 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UK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95674948-0FF2-B0F9-2258-771AC96E1D8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92536" y="2268751"/>
            <a:ext cx="1152000" cy="882017"/>
          </a:xfrm>
        </p:spPr>
        <p:txBody>
          <a:bodyPr/>
          <a:lstStyle/>
          <a:p>
            <a:r>
              <a:rPr lang="en-US" sz="1200" dirty="0">
                <a:solidFill>
                  <a:srgbClr val="004194"/>
                </a:solidFill>
              </a:rPr>
              <a:t>01-04 April</a:t>
            </a:r>
          </a:p>
          <a:p>
            <a:r>
              <a:rPr lang="en-US" sz="1200" dirty="0">
                <a:solidFill>
                  <a:srgbClr val="004194"/>
                </a:solidFill>
              </a:rPr>
              <a:t>Oxford,</a:t>
            </a:r>
          </a:p>
          <a:p>
            <a:r>
              <a:rPr lang="en-US" sz="1200" dirty="0">
                <a:solidFill>
                  <a:srgbClr val="004194"/>
                </a:solidFill>
              </a:rPr>
              <a:t>UK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6240F8C-0E61-26D6-6124-6310C8B20E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97117" y="2268751"/>
            <a:ext cx="1152000" cy="882017"/>
          </a:xfrm>
        </p:spPr>
        <p:txBody>
          <a:bodyPr/>
          <a:lstStyle/>
          <a:p>
            <a:pPr lvl="0"/>
            <a:r>
              <a:rPr lang="en-US" sz="1200" dirty="0">
                <a:solidFill>
                  <a:srgbClr val="004194"/>
                </a:solidFill>
              </a:rPr>
              <a:t>01-04 Sept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Oxford, 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UK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8369070-5FC0-FFD9-2175-3F867762343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8880" y="2268751"/>
            <a:ext cx="1152000" cy="882017"/>
          </a:xfrm>
        </p:spPr>
        <p:txBody>
          <a:bodyPr/>
          <a:lstStyle/>
          <a:p>
            <a:r>
              <a:rPr lang="en-US" sz="1200" dirty="0">
                <a:solidFill>
                  <a:srgbClr val="004194"/>
                </a:solidFill>
              </a:rPr>
              <a:t>12-15 Sept</a:t>
            </a:r>
          </a:p>
          <a:p>
            <a:r>
              <a:rPr lang="en-US" sz="1200" dirty="0">
                <a:solidFill>
                  <a:srgbClr val="004194"/>
                </a:solidFill>
              </a:rPr>
              <a:t>Oxford,</a:t>
            </a:r>
          </a:p>
          <a:p>
            <a:r>
              <a:rPr lang="en-US" sz="1200" dirty="0">
                <a:solidFill>
                  <a:srgbClr val="004194"/>
                </a:solidFill>
              </a:rPr>
              <a:t>UK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0ACC004-5E19-4971-6406-A15FB9B83D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13461" y="2268751"/>
            <a:ext cx="1152000" cy="882017"/>
          </a:xfrm>
        </p:spPr>
        <p:txBody>
          <a:bodyPr/>
          <a:lstStyle/>
          <a:p>
            <a:pPr lvl="0"/>
            <a:r>
              <a:rPr lang="en-US" sz="1200" dirty="0">
                <a:solidFill>
                  <a:srgbClr val="004194"/>
                </a:solidFill>
              </a:rPr>
              <a:t>21-24 Sept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Freiburg,</a:t>
            </a:r>
          </a:p>
          <a:p>
            <a:pPr lvl="0"/>
            <a:r>
              <a:rPr lang="en-US" sz="1200" dirty="0">
                <a:solidFill>
                  <a:srgbClr val="004194"/>
                </a:solidFill>
              </a:rPr>
              <a:t>Germany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1F381126-271C-1720-6DED-3BE35E703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0576" y="2034688"/>
            <a:ext cx="8820000" cy="0"/>
          </a:xfrm>
          <a:prstGeom prst="line">
            <a:avLst/>
          </a:prstGeom>
          <a:ln w="19050">
            <a:solidFill>
              <a:srgbClr val="00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Placeholder 39">
            <a:extLst>
              <a:ext uri="{FF2B5EF4-FFF2-40B4-BE49-F238E27FC236}">
                <a16:creationId xmlns:a16="http://schemas.microsoft.com/office/drawing/2014/main" id="{ED180883-D2B0-005A-1DA1-41C6663DE8F8}"/>
              </a:ext>
            </a:extLst>
          </p:cNvPr>
          <p:cNvSpPr txBox="1">
            <a:spLocks/>
          </p:cNvSpPr>
          <p:nvPr/>
        </p:nvSpPr>
        <p:spPr>
          <a:xfrm>
            <a:off x="6420496" y="1353796"/>
            <a:ext cx="1137362" cy="431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 cap="all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194"/>
                </a:solidFill>
              </a:rPr>
              <a:t>2019</a:t>
            </a:r>
          </a:p>
        </p:txBody>
      </p:sp>
      <p:sp>
        <p:nvSpPr>
          <p:cNvPr id="81" name="Text Placeholder 39">
            <a:extLst>
              <a:ext uri="{FF2B5EF4-FFF2-40B4-BE49-F238E27FC236}">
                <a16:creationId xmlns:a16="http://schemas.microsoft.com/office/drawing/2014/main" id="{482ABF53-6928-B515-025E-3E947021E860}"/>
              </a:ext>
            </a:extLst>
          </p:cNvPr>
          <p:cNvSpPr txBox="1">
            <a:spLocks/>
          </p:cNvSpPr>
          <p:nvPr/>
        </p:nvSpPr>
        <p:spPr>
          <a:xfrm>
            <a:off x="7325076" y="1353796"/>
            <a:ext cx="1137362" cy="431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 cap="all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194"/>
                </a:solidFill>
              </a:rPr>
              <a:t>2022</a:t>
            </a:r>
          </a:p>
        </p:txBody>
      </p:sp>
      <p:sp>
        <p:nvSpPr>
          <p:cNvPr id="82" name="Text Placeholder 39">
            <a:extLst>
              <a:ext uri="{FF2B5EF4-FFF2-40B4-BE49-F238E27FC236}">
                <a16:creationId xmlns:a16="http://schemas.microsoft.com/office/drawing/2014/main" id="{7F8EAB64-68B4-064F-8E05-D3C87AB4421F}"/>
              </a:ext>
            </a:extLst>
          </p:cNvPr>
          <p:cNvSpPr txBox="1">
            <a:spLocks/>
          </p:cNvSpPr>
          <p:nvPr/>
        </p:nvSpPr>
        <p:spPr>
          <a:xfrm>
            <a:off x="8225725" y="1353796"/>
            <a:ext cx="1137362" cy="431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b="0" kern="1200" cap="all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194"/>
                </a:solidFill>
              </a:rPr>
              <a:t>2025</a:t>
            </a:r>
          </a:p>
        </p:txBody>
      </p:sp>
      <p:sp>
        <p:nvSpPr>
          <p:cNvPr id="100" name="Text Placeholder 53">
            <a:extLst>
              <a:ext uri="{FF2B5EF4-FFF2-40B4-BE49-F238E27FC236}">
                <a16:creationId xmlns:a16="http://schemas.microsoft.com/office/drawing/2014/main" id="{4E9747AD-2E65-48B5-6F68-52AD48D195BE}"/>
              </a:ext>
            </a:extLst>
          </p:cNvPr>
          <p:cNvSpPr txBox="1">
            <a:spLocks/>
          </p:cNvSpPr>
          <p:nvPr/>
        </p:nvSpPr>
        <p:spPr>
          <a:xfrm>
            <a:off x="6420496" y="2268751"/>
            <a:ext cx="1152000" cy="882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ct val="20000"/>
              </a:spcBef>
              <a:buFont typeface="Arial" panose="020B0604020202020204" pitchFamily="34" charset="0"/>
              <a:buNone/>
              <a:defRPr sz="9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4194"/>
                </a:solidFill>
              </a:rPr>
              <a:t>04-07 Sept</a:t>
            </a:r>
          </a:p>
          <a:p>
            <a:r>
              <a:rPr lang="en-US" sz="1200" dirty="0">
                <a:solidFill>
                  <a:srgbClr val="004194"/>
                </a:solidFill>
              </a:rPr>
              <a:t>Freiburg,</a:t>
            </a:r>
          </a:p>
          <a:p>
            <a:r>
              <a:rPr lang="en-US" sz="1200" dirty="0">
                <a:solidFill>
                  <a:srgbClr val="004194"/>
                </a:solidFill>
              </a:rPr>
              <a:t>Germany</a:t>
            </a:r>
          </a:p>
        </p:txBody>
      </p:sp>
      <p:sp>
        <p:nvSpPr>
          <p:cNvPr id="101" name="Text Placeholder 53">
            <a:extLst>
              <a:ext uri="{FF2B5EF4-FFF2-40B4-BE49-F238E27FC236}">
                <a16:creationId xmlns:a16="http://schemas.microsoft.com/office/drawing/2014/main" id="{A51759E9-05CE-140E-7A27-A0FBB1077CE2}"/>
              </a:ext>
            </a:extLst>
          </p:cNvPr>
          <p:cNvSpPr txBox="1">
            <a:spLocks/>
          </p:cNvSpPr>
          <p:nvPr/>
        </p:nvSpPr>
        <p:spPr>
          <a:xfrm>
            <a:off x="7325076" y="2268751"/>
            <a:ext cx="1152000" cy="882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ct val="20000"/>
              </a:spcBef>
              <a:buFont typeface="Arial" panose="020B0604020202020204" pitchFamily="34" charset="0"/>
              <a:buNone/>
              <a:defRPr sz="9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4194"/>
                </a:solidFill>
              </a:rPr>
              <a:t>21-24 Sept</a:t>
            </a:r>
          </a:p>
          <a:p>
            <a:r>
              <a:rPr lang="en-US" sz="1200" dirty="0">
                <a:solidFill>
                  <a:srgbClr val="004194"/>
                </a:solidFill>
              </a:rPr>
              <a:t>Freiburg,</a:t>
            </a:r>
          </a:p>
          <a:p>
            <a:r>
              <a:rPr lang="en-US" sz="1200" dirty="0">
                <a:solidFill>
                  <a:srgbClr val="004194"/>
                </a:solidFill>
              </a:rPr>
              <a:t>Germany</a:t>
            </a:r>
          </a:p>
        </p:txBody>
      </p:sp>
      <p:sp>
        <p:nvSpPr>
          <p:cNvPr id="102" name="Text Placeholder 53">
            <a:extLst>
              <a:ext uri="{FF2B5EF4-FFF2-40B4-BE49-F238E27FC236}">
                <a16:creationId xmlns:a16="http://schemas.microsoft.com/office/drawing/2014/main" id="{C395CD83-D860-AFE9-610E-29D543756597}"/>
              </a:ext>
            </a:extLst>
          </p:cNvPr>
          <p:cNvSpPr txBox="1">
            <a:spLocks/>
          </p:cNvSpPr>
          <p:nvPr/>
        </p:nvSpPr>
        <p:spPr>
          <a:xfrm>
            <a:off x="8225725" y="2268751"/>
            <a:ext cx="1152000" cy="882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ct val="20000"/>
              </a:spcBef>
              <a:buFont typeface="Arial" panose="020B0604020202020204" pitchFamily="34" charset="0"/>
              <a:buNone/>
              <a:defRPr sz="9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4194"/>
                </a:solidFill>
              </a:rPr>
              <a:t>17-20 Sept</a:t>
            </a:r>
          </a:p>
          <a:p>
            <a:r>
              <a:rPr lang="en-US" sz="1200" dirty="0">
                <a:solidFill>
                  <a:srgbClr val="004194"/>
                </a:solidFill>
              </a:rPr>
              <a:t>Freiburg,</a:t>
            </a:r>
          </a:p>
          <a:p>
            <a:r>
              <a:rPr lang="en-US" sz="1200" dirty="0">
                <a:solidFill>
                  <a:srgbClr val="004194"/>
                </a:solidFill>
              </a:rPr>
              <a:t>Germany</a:t>
            </a:r>
          </a:p>
        </p:txBody>
      </p:sp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142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Celebrating the 10</a:t>
            </a:r>
            <a:r>
              <a:rPr lang="en-GB" sz="3200" b="1" baseline="30000" dirty="0">
                <a:solidFill>
                  <a:srgbClr val="004194"/>
                </a:solidFill>
              </a:rPr>
              <a:t>th</a:t>
            </a:r>
            <a:r>
              <a:rPr lang="en-GB" sz="3200" b="1" dirty="0">
                <a:solidFill>
                  <a:srgbClr val="004194"/>
                </a:solidFill>
              </a:rPr>
              <a:t> edition of MEC: a brief history….</a:t>
            </a:r>
            <a:endParaRPr lang="de-DE" sz="3200" b="1" dirty="0"/>
          </a:p>
        </p:txBody>
      </p:sp>
      <p:sp>
        <p:nvSpPr>
          <p:cNvPr id="143" name="Rectangle 6">
            <a:extLst>
              <a:ext uri="{FF2B5EF4-FFF2-40B4-BE49-F238E27FC236}">
                <a16:creationId xmlns:a16="http://schemas.microsoft.com/office/drawing/2014/main" id="{0A12FC87-5748-C05C-B642-6CB1AB9F3C0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199" grpId="0" animBg="1"/>
      <p:bldP spid="202" grpId="0" animBg="1"/>
      <p:bldP spid="201" grpId="0" animBg="1"/>
      <p:bldP spid="204" grpId="0" animBg="1"/>
      <p:bldP spid="203" grpId="0" animBg="1"/>
      <p:bldP spid="12" grpId="0" animBg="1"/>
      <p:bldP spid="13" grpId="0" animBg="1"/>
      <p:bldP spid="69" grpId="0" animBg="1"/>
      <p:bldP spid="35" grpId="0" build="p"/>
      <p:bldP spid="36" grpId="0" build="p"/>
      <p:bldP spid="37" grpId="0" build="p"/>
      <p:bldP spid="38" grpId="0" build="p"/>
      <p:bldP spid="39" grpId="0" build="p"/>
      <p:bldP spid="40" grpId="0" build="p"/>
      <p:bldP spid="49" grpId="0"/>
      <p:bldP spid="50" grpId="0"/>
      <p:bldP spid="51" grpId="0"/>
      <p:bldP spid="52" grpId="0"/>
      <p:bldP spid="53" grpId="0"/>
      <p:bldP spid="54" grpId="0"/>
      <p:bldP spid="80" grpId="0"/>
      <p:bldP spid="81" grpId="0"/>
      <p:bldP spid="82" grpId="0"/>
      <p:bldP spid="100" grpId="0"/>
      <p:bldP spid="101" grpId="0"/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03" y="958593"/>
            <a:ext cx="2759997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17 Sept 1994 – Arnhem, The Netherlands</a:t>
            </a:r>
            <a:endParaRPr lang="de-DE" sz="3200" b="1" dirty="0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>
                <a:solidFill>
                  <a:srgbClr val="004194"/>
                </a:solidFill>
              </a:rPr>
              <a:t>Mechanically-Induced Cardiac Activity</a:t>
            </a:r>
          </a:p>
          <a:p>
            <a:pPr lvl="0">
              <a:tabLst>
                <a:tab pos="266700" algn="l"/>
              </a:tabLst>
            </a:pPr>
            <a:r>
              <a:rPr lang="en-US" sz="2800" dirty="0">
                <a:solidFill>
                  <a:srgbClr val="004194"/>
                </a:solidFill>
              </a:rPr>
              <a:t>1-day workshop </a:t>
            </a:r>
            <a:br>
              <a:rPr lang="en-US" sz="2800" dirty="0">
                <a:solidFill>
                  <a:srgbClr val="004194"/>
                </a:solidFill>
              </a:rPr>
            </a:br>
            <a:r>
              <a:rPr lang="en-US" sz="2800" dirty="0">
                <a:solidFill>
                  <a:srgbClr val="004194"/>
                </a:solidFill>
              </a:rPr>
              <a:t>as part of 18</a:t>
            </a:r>
            <a:r>
              <a:rPr lang="en-US" sz="2800" baseline="30000" dirty="0">
                <a:solidFill>
                  <a:srgbClr val="004194"/>
                </a:solidFill>
              </a:rPr>
              <a:t>th</a:t>
            </a:r>
            <a:r>
              <a:rPr lang="en-US" sz="2800" dirty="0">
                <a:solidFill>
                  <a:srgbClr val="004194"/>
                </a:solidFill>
              </a:rPr>
              <a:t> Meeting of EWGCCE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B23E14C-1C37-F9A1-89B7-E2BCC685B7C0}"/>
              </a:ext>
            </a:extLst>
          </p:cNvPr>
          <p:cNvGrpSpPr/>
          <p:nvPr/>
        </p:nvGrpSpPr>
        <p:grpSpPr>
          <a:xfrm>
            <a:off x="3556636" y="2967478"/>
            <a:ext cx="4719916" cy="1886754"/>
            <a:chOff x="2909431" y="2522154"/>
            <a:chExt cx="4719916" cy="1886755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20B51B1-69B1-048A-9817-C33D8A2F7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4763" y="2522154"/>
              <a:ext cx="1436273" cy="1440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332ACCC-EDCF-3D3A-BF46-D2B98B58A27F}"/>
                </a:ext>
              </a:extLst>
            </p:cNvPr>
            <p:cNvSpPr txBox="1"/>
            <p:nvPr/>
          </p:nvSpPr>
          <p:spPr>
            <a:xfrm>
              <a:off x="2909431" y="3947243"/>
              <a:ext cx="4719916" cy="461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Cardiovasc Res 1996/32(1)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62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2">
            <a:extLst>
              <a:ext uri="{FF2B5EF4-FFF2-40B4-BE49-F238E27FC236}">
                <a16:creationId xmlns:a16="http://schemas.microsoft.com/office/drawing/2014/main" id="{8B3101C3-78CF-B458-51DE-E2BBF991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90" b="11174"/>
          <a:stretch/>
        </p:blipFill>
        <p:spPr>
          <a:xfrm>
            <a:off x="414000" y="1073099"/>
            <a:ext cx="8316000" cy="3725496"/>
          </a:xfrm>
          <a:prstGeom prst="rect">
            <a:avLst/>
          </a:prstGeom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98"/>
          <a:stretch/>
        </p:blipFill>
        <p:spPr>
          <a:xfrm>
            <a:off x="138403" y="1076843"/>
            <a:ext cx="2691061" cy="372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4194"/>
                </a:solidFill>
              </a:rPr>
              <a:t>02-04 Oct 1997 – Trento, Italy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>
                <a:solidFill>
                  <a:srgbClr val="004194"/>
                </a:solidFill>
              </a:rPr>
              <a:t>Mechano-Electrical Feedback and </a:t>
            </a:r>
          </a:p>
          <a:p>
            <a:pPr lvl="0"/>
            <a:r>
              <a:rPr lang="en-US" sz="2800" b="1" i="1" dirty="0">
                <a:solidFill>
                  <a:srgbClr val="004194"/>
                </a:solidFill>
              </a:rPr>
              <a:t>Cardiac Arrhythmias</a:t>
            </a:r>
          </a:p>
        </p:txBody>
      </p:sp>
    </p:spTree>
    <p:extLst>
      <p:ext uri="{BB962C8B-B14F-4D97-AF65-F5344CB8AC3E}">
        <p14:creationId xmlns:p14="http://schemas.microsoft.com/office/powerpoint/2010/main" val="60982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MEF 2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3" b="6037"/>
          <a:stretch/>
        </p:blipFill>
        <p:spPr bwMode="auto">
          <a:xfrm>
            <a:off x="1028700" y="890649"/>
            <a:ext cx="7086600" cy="39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06-08 Sept 2002 – Oxford, UK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8403" y="1032273"/>
            <a:ext cx="2759997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3</a:t>
            </a:r>
            <a:r>
              <a:rPr lang="en-US" sz="2800" b="1" i="1" baseline="30000" dirty="0">
                <a:solidFill>
                  <a:srgbClr val="004194"/>
                </a:solidFill>
              </a:rPr>
              <a:t>rd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787226C-F928-7DC1-D1EC-6947DA0E3CAA}"/>
              </a:ext>
            </a:extLst>
          </p:cNvPr>
          <p:cNvGrpSpPr/>
          <p:nvPr/>
        </p:nvGrpSpPr>
        <p:grpSpPr>
          <a:xfrm>
            <a:off x="2909431" y="2401685"/>
            <a:ext cx="4719916" cy="1953433"/>
            <a:chOff x="2909431" y="2401685"/>
            <a:chExt cx="4719916" cy="195343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6C04BE5-1FAE-9729-9D33-A5054B22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7499" y="2401685"/>
              <a:ext cx="1436181" cy="1440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7F1438C-BD3E-6A5B-281F-56D7649FC5AC}"/>
                </a:ext>
              </a:extLst>
            </p:cNvPr>
            <p:cNvSpPr txBox="1"/>
            <p:nvPr/>
          </p:nvSpPr>
          <p:spPr>
            <a:xfrm>
              <a:off x="2909431" y="3893453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Prog </a:t>
              </a:r>
              <a:r>
                <a:rPr lang="en-US" sz="2400" b="1" i="1" dirty="0" err="1">
                  <a:solidFill>
                    <a:srgbClr val="004194"/>
                  </a:solidFill>
                </a:rPr>
                <a:t>Biophys</a:t>
              </a:r>
              <a:r>
                <a:rPr lang="en-US" sz="2400" b="1" i="1" dirty="0">
                  <a:solidFill>
                    <a:srgbClr val="004194"/>
                  </a:solidFill>
                </a:rPr>
                <a:t> Mol Biol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44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PK\Desktop\doc00212720160919092716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29603" r="3089" b="16479"/>
          <a:stretch/>
        </p:blipFill>
        <p:spPr bwMode="auto">
          <a:xfrm>
            <a:off x="338309" y="950025"/>
            <a:ext cx="8467382" cy="39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01-04 April 2007 – Oxford, UK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194"/>
          <a:stretch/>
        </p:blipFill>
        <p:spPr>
          <a:xfrm>
            <a:off x="138404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4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2CE1F18-58A8-4DA5-B760-A1F00CE4E2CF}"/>
              </a:ext>
            </a:extLst>
          </p:cNvPr>
          <p:cNvGrpSpPr/>
          <p:nvPr/>
        </p:nvGrpSpPr>
        <p:grpSpPr>
          <a:xfrm>
            <a:off x="2909431" y="2408291"/>
            <a:ext cx="4719916" cy="1946827"/>
            <a:chOff x="2909431" y="2408291"/>
            <a:chExt cx="4719916" cy="194682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48974A5-0CD9-ABCC-1EFC-C88A994CB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125" y="2408291"/>
              <a:ext cx="1424762" cy="144000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C591DFA-926C-04AF-62C6-E25E34DB7EA0}"/>
                </a:ext>
              </a:extLst>
            </p:cNvPr>
            <p:cNvSpPr txBox="1"/>
            <p:nvPr/>
          </p:nvSpPr>
          <p:spPr>
            <a:xfrm>
              <a:off x="2909431" y="3893453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Prog </a:t>
              </a:r>
              <a:r>
                <a:rPr lang="en-US" sz="2400" b="1" i="1" dirty="0" err="1">
                  <a:solidFill>
                    <a:srgbClr val="004194"/>
                  </a:solidFill>
                </a:rPr>
                <a:t>Biophys</a:t>
              </a:r>
              <a:r>
                <a:rPr lang="en-US" sz="2400" b="1" i="1" dirty="0">
                  <a:solidFill>
                    <a:srgbClr val="004194"/>
                  </a:solidFill>
                </a:rPr>
                <a:t> Mol Biol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3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PK\Desktop\doc00214120160919103209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28893" r="1649" b="15125"/>
          <a:stretch/>
        </p:blipFill>
        <p:spPr bwMode="auto">
          <a:xfrm>
            <a:off x="477515" y="902522"/>
            <a:ext cx="8335485" cy="40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01-04 Sept 2010 – Oxford, UK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0" b="590"/>
          <a:stretch/>
        </p:blipFill>
        <p:spPr>
          <a:xfrm>
            <a:off x="138404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5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Coupling and Arrhythmias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CBC3E94-626D-8F74-5BB3-1B77B0062CA1}"/>
              </a:ext>
            </a:extLst>
          </p:cNvPr>
          <p:cNvGrpSpPr/>
          <p:nvPr/>
        </p:nvGrpSpPr>
        <p:grpSpPr>
          <a:xfrm>
            <a:off x="2909431" y="2391038"/>
            <a:ext cx="4719916" cy="1964080"/>
            <a:chOff x="2909431" y="2391038"/>
            <a:chExt cx="4719916" cy="196408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587D1A0-240F-338E-B9A4-1C7008CD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124" y="2391038"/>
              <a:ext cx="1422789" cy="144000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3669BD5-FDFE-48A3-03F3-D4167E41B9FA}"/>
                </a:ext>
              </a:extLst>
            </p:cNvPr>
            <p:cNvSpPr txBox="1"/>
            <p:nvPr/>
          </p:nvSpPr>
          <p:spPr>
            <a:xfrm>
              <a:off x="2909431" y="3893453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Prog </a:t>
              </a:r>
              <a:r>
                <a:rPr lang="en-US" sz="2400" b="1" i="1" dirty="0" err="1">
                  <a:solidFill>
                    <a:srgbClr val="004194"/>
                  </a:solidFill>
                </a:rPr>
                <a:t>Biophys</a:t>
              </a:r>
              <a:r>
                <a:rPr lang="en-US" sz="2400" b="1" i="1" dirty="0">
                  <a:solidFill>
                    <a:srgbClr val="004194"/>
                  </a:solidFill>
                </a:rPr>
                <a:t> Mol Biol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336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R\Docs\Meetings\2013 MEF\MEC-2013_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4"/>
          <a:stretch/>
        </p:blipFill>
        <p:spPr bwMode="auto">
          <a:xfrm>
            <a:off x="210786" y="1026270"/>
            <a:ext cx="8722427" cy="38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12-15 Sept 2013 – Oxford, UK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0" b="590"/>
          <a:stretch/>
        </p:blipFill>
        <p:spPr>
          <a:xfrm>
            <a:off x="138404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6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F47FB93-8615-3779-06F5-3B4754239EB0}"/>
              </a:ext>
            </a:extLst>
          </p:cNvPr>
          <p:cNvGrpSpPr/>
          <p:nvPr/>
        </p:nvGrpSpPr>
        <p:grpSpPr>
          <a:xfrm>
            <a:off x="2909431" y="2391038"/>
            <a:ext cx="4719916" cy="1964080"/>
            <a:chOff x="2909431" y="2391038"/>
            <a:chExt cx="4719916" cy="1964080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B36D8E0-1ABC-C4D4-DC5D-CAE55EBF7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124" y="2391038"/>
              <a:ext cx="1443845" cy="1440000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E2A1A01-C268-4FB6-8F29-92518FA0EF53}"/>
                </a:ext>
              </a:extLst>
            </p:cNvPr>
            <p:cNvSpPr txBox="1"/>
            <p:nvPr/>
          </p:nvSpPr>
          <p:spPr>
            <a:xfrm>
              <a:off x="2909431" y="3893453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Prog </a:t>
              </a:r>
              <a:r>
                <a:rPr lang="en-US" sz="2400" b="1" i="1" dirty="0" err="1">
                  <a:solidFill>
                    <a:srgbClr val="004194"/>
                  </a:solidFill>
                </a:rPr>
                <a:t>Biophys</a:t>
              </a:r>
              <a:r>
                <a:rPr lang="en-US" sz="2400" b="1" i="1" dirty="0">
                  <a:solidFill>
                    <a:srgbClr val="004194"/>
                  </a:solidFill>
                </a:rPr>
                <a:t> Mol Biol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5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/>
        </p:nvSpPr>
        <p:spPr bwMode="auto">
          <a:xfrm>
            <a:off x="0" y="4984038"/>
            <a:ext cx="9144000" cy="180000"/>
          </a:xfrm>
          <a:prstGeom prst="rect">
            <a:avLst/>
          </a:prstGeom>
          <a:solidFill>
            <a:srgbClr val="004D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82800" algn="l">
              <a:spcAft>
                <a:spcPct val="10000"/>
              </a:spcAft>
              <a:tabLst>
                <a:tab pos="9058275" algn="r"/>
              </a:tabLst>
              <a:defRPr/>
            </a:pPr>
            <a:endParaRPr lang="en-GB" sz="1800" dirty="0"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52" y="31057"/>
            <a:ext cx="1093152" cy="2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0C7C812-4620-015B-5419-FD9463BB465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588"/>
            <a:ext cx="7878708" cy="288000"/>
          </a:xfrm>
          <a:prstGeom prst="rect">
            <a:avLst/>
          </a:prstGeom>
          <a:gradFill>
            <a:gsLst>
              <a:gs pos="0">
                <a:srgbClr val="004D93"/>
              </a:gs>
              <a:gs pos="50000">
                <a:srgbClr val="004D93"/>
              </a:gs>
              <a:gs pos="100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84138" algn="l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Mechano-Electric Coupling and Arrhythmias 2025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813948A-7BCC-D674-210B-ECDFD588C8F4}"/>
              </a:ext>
            </a:extLst>
          </p:cNvPr>
          <p:cNvSpPr/>
          <p:nvPr/>
        </p:nvSpPr>
        <p:spPr>
          <a:xfrm>
            <a:off x="0" y="374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4194"/>
                </a:solidFill>
              </a:rPr>
              <a:t>21-24 Sept 2016 – Freiburg, Germany</a:t>
            </a:r>
            <a:endParaRPr lang="de-DE" sz="3200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D5B59E5-9D29-83B4-7CF9-FC9236FC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0" b="590"/>
          <a:stretch/>
        </p:blipFill>
        <p:spPr>
          <a:xfrm>
            <a:off x="138404" y="1032273"/>
            <a:ext cx="2727794" cy="38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92FD66D-A33A-F015-469F-45CF33E1B349}"/>
              </a:ext>
            </a:extLst>
          </p:cNvPr>
          <p:cNvSpPr/>
          <p:nvPr/>
        </p:nvSpPr>
        <p:spPr>
          <a:xfrm>
            <a:off x="3027790" y="1174493"/>
            <a:ext cx="6170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4194"/>
                </a:solidFill>
              </a:rPr>
              <a:t>7</a:t>
            </a:r>
            <a:r>
              <a:rPr lang="en-US" sz="2800" b="1" i="1" baseline="30000" dirty="0">
                <a:solidFill>
                  <a:srgbClr val="004194"/>
                </a:solidFill>
              </a:rPr>
              <a:t>th</a:t>
            </a:r>
            <a:r>
              <a:rPr lang="en-US" sz="2800" b="1" i="1" dirty="0">
                <a:solidFill>
                  <a:srgbClr val="004194"/>
                </a:solidFill>
              </a:rPr>
              <a:t> Cardiac Mechano-Electric </a:t>
            </a:r>
            <a:br>
              <a:rPr lang="en-US" sz="2800" b="1" i="1" dirty="0">
                <a:solidFill>
                  <a:srgbClr val="004194"/>
                </a:solidFill>
              </a:rPr>
            </a:br>
            <a:r>
              <a:rPr lang="en-US" sz="2800" b="1" i="1" dirty="0">
                <a:solidFill>
                  <a:srgbClr val="004194"/>
                </a:solidFill>
              </a:rPr>
              <a:t>Feedback and Arrhythmias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08D072E-A6D5-50AB-0062-3FD56FACE573}"/>
              </a:ext>
            </a:extLst>
          </p:cNvPr>
          <p:cNvGrpSpPr/>
          <p:nvPr/>
        </p:nvGrpSpPr>
        <p:grpSpPr>
          <a:xfrm>
            <a:off x="2909431" y="2391038"/>
            <a:ext cx="4719916" cy="1964080"/>
            <a:chOff x="2909431" y="2391038"/>
            <a:chExt cx="4719916" cy="196408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A1EE76B-FFF7-3A42-008F-77FCB26D9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6123" y="2391038"/>
              <a:ext cx="1432300" cy="144000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B7843C5-61F4-B462-1523-58B0AB0D3D0E}"/>
                </a:ext>
              </a:extLst>
            </p:cNvPr>
            <p:cNvSpPr txBox="1"/>
            <p:nvPr/>
          </p:nvSpPr>
          <p:spPr>
            <a:xfrm>
              <a:off x="2909431" y="3893453"/>
              <a:ext cx="47199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4194"/>
                  </a:solidFill>
                </a:rPr>
                <a:t>Prog </a:t>
              </a:r>
              <a:r>
                <a:rPr lang="en-US" sz="2400" b="1" i="1" dirty="0" err="1">
                  <a:solidFill>
                    <a:srgbClr val="004194"/>
                  </a:solidFill>
                </a:rPr>
                <a:t>Biophys</a:t>
              </a:r>
              <a:r>
                <a:rPr lang="en-US" sz="2400" b="1" i="1" dirty="0">
                  <a:solidFill>
                    <a:srgbClr val="004194"/>
                  </a:solidFill>
                </a:rPr>
                <a:t> Mol Biol 2017</a:t>
              </a:r>
            </a:p>
          </p:txBody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CD95729F-9A21-5468-5826-86EE35408FD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r="1540" b="3264"/>
          <a:stretch/>
        </p:blipFill>
        <p:spPr bwMode="auto">
          <a:xfrm>
            <a:off x="629392" y="904620"/>
            <a:ext cx="8029356" cy="404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9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Bildschirmpräsentation (16:9)</PresentationFormat>
  <Paragraphs>111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Aptos</vt:lpstr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</dc:creator>
  <cp:lastModifiedBy>Julia Verheyen</cp:lastModifiedBy>
  <cp:revision>113</cp:revision>
  <dcterms:created xsi:type="dcterms:W3CDTF">2016-09-15T11:02:30Z</dcterms:created>
  <dcterms:modified xsi:type="dcterms:W3CDTF">2025-09-21T11:37:47Z</dcterms:modified>
</cp:coreProperties>
</file>